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Le Petit Cochon" charset="1" panose="00000500000000000000"/>
      <p:regular r:id="rId44"/>
    </p:embeddedFont>
    <p:embeddedFont>
      <p:font typeface="Dreaming Outloud Sans" charset="1" panose="000005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30.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29.png" Type="http://schemas.openxmlformats.org/officeDocument/2006/relationships/image"/><Relationship Id="rId9"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44516" y="5923226"/>
            <a:ext cx="2943484" cy="2943484"/>
          </a:xfrm>
          <a:custGeom>
            <a:avLst/>
            <a:gdLst/>
            <a:ahLst/>
            <a:cxnLst/>
            <a:rect r="r" b="b" t="t" l="l"/>
            <a:pathLst>
              <a:path h="2943484" w="2943484">
                <a:moveTo>
                  <a:pt x="0" y="0"/>
                </a:moveTo>
                <a:lnTo>
                  <a:pt x="2943484" y="0"/>
                </a:lnTo>
                <a:lnTo>
                  <a:pt x="2943484" y="2943484"/>
                </a:lnTo>
                <a:lnTo>
                  <a:pt x="0" y="2943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4648" y="503330"/>
            <a:ext cx="1582794" cy="2917593"/>
          </a:xfrm>
          <a:custGeom>
            <a:avLst/>
            <a:gdLst/>
            <a:ahLst/>
            <a:cxnLst/>
            <a:rect r="r" b="b" t="t" l="l"/>
            <a:pathLst>
              <a:path h="2917593" w="1582794">
                <a:moveTo>
                  <a:pt x="0" y="0"/>
                </a:moveTo>
                <a:lnTo>
                  <a:pt x="1582795" y="0"/>
                </a:lnTo>
                <a:lnTo>
                  <a:pt x="1582795" y="2917593"/>
                </a:lnTo>
                <a:lnTo>
                  <a:pt x="0" y="29175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698784" y="-95273"/>
            <a:ext cx="3651885" cy="4114800"/>
          </a:xfrm>
          <a:custGeom>
            <a:avLst/>
            <a:gdLst/>
            <a:ahLst/>
            <a:cxnLst/>
            <a:rect r="r" b="b" t="t" l="l"/>
            <a:pathLst>
              <a:path h="4114800" w="3651885">
                <a:moveTo>
                  <a:pt x="0" y="0"/>
                </a:moveTo>
                <a:lnTo>
                  <a:pt x="3651885" y="0"/>
                </a:lnTo>
                <a:lnTo>
                  <a:pt x="365188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309180" y="2633792"/>
            <a:ext cx="4834820" cy="2571640"/>
          </a:xfrm>
          <a:prstGeom prst="rect">
            <a:avLst/>
          </a:prstGeom>
        </p:spPr>
        <p:txBody>
          <a:bodyPr anchor="t" rtlCol="false" tIns="0" lIns="0" bIns="0" rIns="0">
            <a:spAutoFit/>
          </a:bodyPr>
          <a:lstStyle/>
          <a:p>
            <a:pPr algn="ctr">
              <a:lnSpc>
                <a:spcPts val="21000"/>
              </a:lnSpc>
              <a:spcBef>
                <a:spcPct val="0"/>
              </a:spcBef>
            </a:pPr>
            <a:r>
              <a:rPr lang="en-US" sz="15000">
                <a:solidFill>
                  <a:srgbClr val="E79C97"/>
                </a:solidFill>
                <a:latin typeface="Le Petit Cochon"/>
              </a:rPr>
              <a:t>FINAL </a:t>
            </a:r>
          </a:p>
        </p:txBody>
      </p:sp>
      <p:sp>
        <p:nvSpPr>
          <p:cNvPr name="Freeform 9" id="9"/>
          <p:cNvSpPr/>
          <p:nvPr/>
        </p:nvSpPr>
        <p:spPr>
          <a:xfrm flipH="true" flipV="false" rot="0">
            <a:off x="140103" y="6172200"/>
            <a:ext cx="3651885" cy="4114800"/>
          </a:xfrm>
          <a:custGeom>
            <a:avLst/>
            <a:gdLst/>
            <a:ahLst/>
            <a:cxnLst/>
            <a:rect r="r" b="b" t="t" l="l"/>
            <a:pathLst>
              <a:path h="4114800" w="3651885">
                <a:moveTo>
                  <a:pt x="3651885" y="0"/>
                </a:moveTo>
                <a:lnTo>
                  <a:pt x="0" y="0"/>
                </a:lnTo>
                <a:lnTo>
                  <a:pt x="0" y="4114800"/>
                </a:lnTo>
                <a:lnTo>
                  <a:pt x="3651885" y="4114800"/>
                </a:lnTo>
                <a:lnTo>
                  <a:pt x="365188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8166688" y="8519238"/>
            <a:ext cx="7315200" cy="347472"/>
          </a:xfrm>
          <a:custGeom>
            <a:avLst/>
            <a:gdLst/>
            <a:ahLst/>
            <a:cxnLst/>
            <a:rect r="r" b="b" t="t" l="l"/>
            <a:pathLst>
              <a:path h="347472" w="7315200">
                <a:moveTo>
                  <a:pt x="0" y="0"/>
                </a:moveTo>
                <a:lnTo>
                  <a:pt x="7315200" y="0"/>
                </a:lnTo>
                <a:lnTo>
                  <a:pt x="7315200" y="347472"/>
                </a:lnTo>
                <a:lnTo>
                  <a:pt x="0" y="3474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6339798" y="7623285"/>
            <a:ext cx="5608404" cy="606315"/>
          </a:xfrm>
          <a:prstGeom prst="rect">
            <a:avLst/>
          </a:prstGeom>
        </p:spPr>
        <p:txBody>
          <a:bodyPr anchor="t" rtlCol="false" tIns="0" lIns="0" bIns="0" rIns="0">
            <a:spAutoFit/>
          </a:bodyPr>
          <a:lstStyle/>
          <a:p>
            <a:pPr algn="l">
              <a:lnSpc>
                <a:spcPts val="4900"/>
              </a:lnSpc>
              <a:spcBef>
                <a:spcPct val="0"/>
              </a:spcBef>
            </a:pPr>
            <a:r>
              <a:rPr lang="en-US" sz="3500">
                <a:solidFill>
                  <a:srgbClr val="514543"/>
                </a:solidFill>
                <a:latin typeface="Dreaming Outloud Sans"/>
              </a:rPr>
              <a:t>Present by Group 8 (IS202-C)</a:t>
            </a:r>
          </a:p>
        </p:txBody>
      </p:sp>
      <p:sp>
        <p:nvSpPr>
          <p:cNvPr name="TextBox 12" id="12"/>
          <p:cNvSpPr txBox="true"/>
          <p:nvPr/>
        </p:nvSpPr>
        <p:spPr>
          <a:xfrm rot="0">
            <a:off x="6228585" y="238273"/>
            <a:ext cx="5830829" cy="606315"/>
          </a:xfrm>
          <a:prstGeom prst="rect">
            <a:avLst/>
          </a:prstGeom>
        </p:spPr>
        <p:txBody>
          <a:bodyPr anchor="t" rtlCol="false" tIns="0" lIns="0" bIns="0" rIns="0">
            <a:spAutoFit/>
          </a:bodyPr>
          <a:lstStyle/>
          <a:p>
            <a:pPr algn="l">
              <a:lnSpc>
                <a:spcPts val="4900"/>
              </a:lnSpc>
              <a:spcBef>
                <a:spcPct val="0"/>
              </a:spcBef>
            </a:pPr>
            <a:r>
              <a:rPr lang="en-US" sz="3500">
                <a:solidFill>
                  <a:srgbClr val="514543"/>
                </a:solidFill>
                <a:latin typeface="Dreaming Outloud Sans"/>
              </a:rPr>
              <a:t>Object- Oriented Programming</a:t>
            </a:r>
          </a:p>
        </p:txBody>
      </p:sp>
      <p:sp>
        <p:nvSpPr>
          <p:cNvPr name="TextBox 13" id="13"/>
          <p:cNvSpPr txBox="true"/>
          <p:nvPr/>
        </p:nvSpPr>
        <p:spPr>
          <a:xfrm rot="0">
            <a:off x="7615753" y="4294506"/>
            <a:ext cx="6417800" cy="2571640"/>
          </a:xfrm>
          <a:prstGeom prst="rect">
            <a:avLst/>
          </a:prstGeom>
        </p:spPr>
        <p:txBody>
          <a:bodyPr anchor="t" rtlCol="false" tIns="0" lIns="0" bIns="0" rIns="0">
            <a:spAutoFit/>
          </a:bodyPr>
          <a:lstStyle/>
          <a:p>
            <a:pPr algn="ctr">
              <a:lnSpc>
                <a:spcPts val="21000"/>
              </a:lnSpc>
              <a:spcBef>
                <a:spcPct val="0"/>
              </a:spcBef>
            </a:pPr>
            <a:r>
              <a:rPr lang="en-US" sz="15000">
                <a:solidFill>
                  <a:srgbClr val="FD967E"/>
                </a:solidFill>
                <a:latin typeface="Le Petit Cochon"/>
              </a:rPr>
              <a:t>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846799" y="100384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314457" y="7214933"/>
            <a:ext cx="2429273" cy="2737208"/>
          </a:xfrm>
          <a:custGeom>
            <a:avLst/>
            <a:gdLst/>
            <a:ahLst/>
            <a:cxnLst/>
            <a:rect r="r" b="b" t="t" l="l"/>
            <a:pathLst>
              <a:path h="2737208" w="2429273">
                <a:moveTo>
                  <a:pt x="2429273" y="0"/>
                </a:moveTo>
                <a:lnTo>
                  <a:pt x="0" y="0"/>
                </a:lnTo>
                <a:lnTo>
                  <a:pt x="0" y="2737209"/>
                </a:lnTo>
                <a:lnTo>
                  <a:pt x="2429273" y="2737209"/>
                </a:lnTo>
                <a:lnTo>
                  <a:pt x="242927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731668">
            <a:off x="15564015" y="8865697"/>
            <a:ext cx="1278954" cy="426851"/>
          </a:xfrm>
          <a:custGeom>
            <a:avLst/>
            <a:gdLst/>
            <a:ahLst/>
            <a:cxnLst/>
            <a:rect r="r" b="b" t="t" l="l"/>
            <a:pathLst>
              <a:path h="426851" w="1278954">
                <a:moveTo>
                  <a:pt x="0" y="0"/>
                </a:moveTo>
                <a:lnTo>
                  <a:pt x="1278955" y="0"/>
                </a:lnTo>
                <a:lnTo>
                  <a:pt x="1278955" y="426851"/>
                </a:lnTo>
                <a:lnTo>
                  <a:pt x="0" y="42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448580" y="6078857"/>
            <a:ext cx="11390840" cy="3495850"/>
          </a:xfrm>
          <a:custGeom>
            <a:avLst/>
            <a:gdLst/>
            <a:ahLst/>
            <a:cxnLst/>
            <a:rect r="r" b="b" t="t" l="l"/>
            <a:pathLst>
              <a:path h="3495850" w="11390840">
                <a:moveTo>
                  <a:pt x="0" y="0"/>
                </a:moveTo>
                <a:lnTo>
                  <a:pt x="11390840" y="0"/>
                </a:lnTo>
                <a:lnTo>
                  <a:pt x="11390840" y="3495850"/>
                </a:lnTo>
                <a:lnTo>
                  <a:pt x="0" y="3495850"/>
                </a:lnTo>
                <a:lnTo>
                  <a:pt x="0" y="0"/>
                </a:lnTo>
                <a:close/>
              </a:path>
            </a:pathLst>
          </a:custGeom>
          <a:blipFill>
            <a:blip r:embed="rId6"/>
            <a:stretch>
              <a:fillRect l="0" t="0" r="0" b="0"/>
            </a:stretch>
          </a:blipFill>
        </p:spPr>
      </p:sp>
      <p:sp>
        <p:nvSpPr>
          <p:cNvPr name="TextBox 9" id="9"/>
          <p:cNvSpPr txBox="true"/>
          <p:nvPr/>
        </p:nvSpPr>
        <p:spPr>
          <a:xfrm rot="0">
            <a:off x="6688628" y="1723381"/>
            <a:ext cx="5077795" cy="1087667"/>
          </a:xfrm>
          <a:prstGeom prst="rect">
            <a:avLst/>
          </a:prstGeom>
        </p:spPr>
        <p:txBody>
          <a:bodyPr anchor="t" rtlCol="false" tIns="0" lIns="0" bIns="0" rIns="0">
            <a:spAutoFit/>
          </a:bodyPr>
          <a:lstStyle/>
          <a:p>
            <a:pPr algn="ctr">
              <a:lnSpc>
                <a:spcPts val="8819"/>
              </a:lnSpc>
              <a:spcBef>
                <a:spcPct val="0"/>
              </a:spcBef>
            </a:pPr>
            <a:r>
              <a:rPr lang="en-US" sz="6300">
                <a:solidFill>
                  <a:srgbClr val="FD967E"/>
                </a:solidFill>
                <a:latin typeface="Le Petit Cochon"/>
              </a:rPr>
              <a:t>ENCAPSULATION</a:t>
            </a:r>
          </a:p>
        </p:txBody>
      </p:sp>
      <p:sp>
        <p:nvSpPr>
          <p:cNvPr name="TextBox 10" id="10"/>
          <p:cNvSpPr txBox="true"/>
          <p:nvPr/>
        </p:nvSpPr>
        <p:spPr>
          <a:xfrm rot="0">
            <a:off x="2747525" y="3172998"/>
            <a:ext cx="13455967" cy="2390052"/>
          </a:xfrm>
          <a:prstGeom prst="rect">
            <a:avLst/>
          </a:prstGeom>
        </p:spPr>
        <p:txBody>
          <a:bodyPr anchor="t" rtlCol="false" tIns="0" lIns="0" bIns="0" rIns="0">
            <a:spAutoFit/>
          </a:bodyPr>
          <a:lstStyle/>
          <a:p>
            <a:pPr algn="ctr">
              <a:lnSpc>
                <a:spcPts val="4760"/>
              </a:lnSpc>
              <a:spcBef>
                <a:spcPct val="0"/>
              </a:spcBef>
            </a:pPr>
            <a:r>
              <a:rPr lang="en-US" sz="3400">
                <a:solidFill>
                  <a:srgbClr val="514543"/>
                </a:solidFill>
                <a:latin typeface="Dreaming Outloud Sans"/>
              </a:rPr>
              <a:t>Encapsulation membuat kode lebih terorganisir dan modular, sehingga lebih mudah dipahami, dipelihara, dan digunakan kembali. Di dalam atribut kode kami, kami membuat semua atribut berstatus private. Dan untuk mengaksesnya dapat menggunakan getter setter method.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3111514"/>
            <a:ext cx="5797213" cy="275368"/>
          </a:xfrm>
          <a:custGeom>
            <a:avLst/>
            <a:gdLst/>
            <a:ahLst/>
            <a:cxnLst/>
            <a:rect r="r" b="b" t="t" l="l"/>
            <a:pathLst>
              <a:path h="275368" w="5797213">
                <a:moveTo>
                  <a:pt x="0" y="0"/>
                </a:moveTo>
                <a:lnTo>
                  <a:pt x="5797212" y="0"/>
                </a:lnTo>
                <a:lnTo>
                  <a:pt x="5797212" y="275368"/>
                </a:lnTo>
                <a:lnTo>
                  <a:pt x="0" y="275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820272" y="3772774"/>
            <a:ext cx="10647456" cy="4442937"/>
          </a:xfrm>
          <a:prstGeom prst="rect">
            <a:avLst/>
          </a:prstGeom>
        </p:spPr>
        <p:txBody>
          <a:bodyPr anchor="t" rtlCol="false" tIns="0" lIns="0" bIns="0" rIns="0">
            <a:spAutoFit/>
          </a:bodyPr>
          <a:lstStyle/>
          <a:p>
            <a:pPr algn="ctr">
              <a:lnSpc>
                <a:spcPts val="3919"/>
              </a:lnSpc>
            </a:pPr>
            <a:r>
              <a:rPr lang="en-US" sz="2799">
                <a:solidFill>
                  <a:srgbClr val="514543"/>
                </a:solidFill>
                <a:latin typeface="Dreaming Outloud Sans"/>
              </a:rPr>
              <a:t>Dalam materi inheritance, kata kunci ‘extends’ digunakan untuk menunjukkan kelas mana yang merupakan kelas induk. Dengan meng-extends kelas, kelas turunan dapat mewarisi karakteristik dan tingkah laku dari kelas induk. </a:t>
            </a:r>
          </a:p>
          <a:p>
            <a:pPr algn="ctr">
              <a:lnSpc>
                <a:spcPts val="3919"/>
              </a:lnSpc>
            </a:pPr>
          </a:p>
          <a:p>
            <a:pPr algn="ctr">
              <a:lnSpc>
                <a:spcPts val="3919"/>
              </a:lnSpc>
              <a:spcBef>
                <a:spcPct val="0"/>
              </a:spcBef>
            </a:pPr>
            <a:r>
              <a:rPr lang="en-US" sz="2799">
                <a:solidFill>
                  <a:srgbClr val="514543"/>
                </a:solidFill>
                <a:latin typeface="Dreaming Outloud Sans"/>
              </a:rPr>
              <a:t>Di dalam kode kami, kami menggunakan kelas Menu sebagai Parent Class dan turunannya yaitu Appettizer, MainCourse, Dessert, dan Drinks. Dikarenakan Appettizer, MainCourse, Dessert, dan Drinks bisa dibilang adalah lanjutan atau turunan dari Menu.</a:t>
            </a:r>
          </a:p>
        </p:txBody>
      </p:sp>
      <p:sp>
        <p:nvSpPr>
          <p:cNvPr name="TextBox 9" id="9"/>
          <p:cNvSpPr txBox="true"/>
          <p:nvPr/>
        </p:nvSpPr>
        <p:spPr>
          <a:xfrm rot="0">
            <a:off x="6820297" y="1901293"/>
            <a:ext cx="4647406" cy="1210222"/>
          </a:xfrm>
          <a:prstGeom prst="rect">
            <a:avLst/>
          </a:prstGeom>
        </p:spPr>
        <p:txBody>
          <a:bodyPr anchor="t" rtlCol="false" tIns="0" lIns="0" bIns="0" rIns="0">
            <a:spAutoFit/>
          </a:bodyPr>
          <a:lstStyle/>
          <a:p>
            <a:pPr algn="ctr">
              <a:lnSpc>
                <a:spcPts val="9940"/>
              </a:lnSpc>
              <a:spcBef>
                <a:spcPct val="0"/>
              </a:spcBef>
            </a:pPr>
            <a:r>
              <a:rPr lang="en-US" sz="7100">
                <a:solidFill>
                  <a:srgbClr val="FD967E"/>
                </a:solidFill>
                <a:latin typeface="Le Petit Cochon"/>
              </a:rPr>
              <a:t>INHERITANCE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2503273"/>
            <a:ext cx="5797213" cy="275368"/>
          </a:xfrm>
          <a:custGeom>
            <a:avLst/>
            <a:gdLst/>
            <a:ahLst/>
            <a:cxnLst/>
            <a:rect r="r" b="b" t="t" l="l"/>
            <a:pathLst>
              <a:path h="275368" w="5797213">
                <a:moveTo>
                  <a:pt x="0" y="0"/>
                </a:moveTo>
                <a:lnTo>
                  <a:pt x="5797212" y="0"/>
                </a:lnTo>
                <a:lnTo>
                  <a:pt x="5797212" y="275367"/>
                </a:lnTo>
                <a:lnTo>
                  <a:pt x="0" y="275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641662" y="3083440"/>
            <a:ext cx="9004677" cy="5584296"/>
          </a:xfrm>
          <a:custGeom>
            <a:avLst/>
            <a:gdLst/>
            <a:ahLst/>
            <a:cxnLst/>
            <a:rect r="r" b="b" t="t" l="l"/>
            <a:pathLst>
              <a:path h="5584296" w="9004677">
                <a:moveTo>
                  <a:pt x="0" y="0"/>
                </a:moveTo>
                <a:lnTo>
                  <a:pt x="9004676" y="0"/>
                </a:lnTo>
                <a:lnTo>
                  <a:pt x="9004676" y="5584296"/>
                </a:lnTo>
                <a:lnTo>
                  <a:pt x="0" y="5584296"/>
                </a:lnTo>
                <a:lnTo>
                  <a:pt x="0" y="0"/>
                </a:lnTo>
                <a:close/>
              </a:path>
            </a:pathLst>
          </a:custGeom>
          <a:blipFill>
            <a:blip r:embed="rId6"/>
            <a:stretch>
              <a:fillRect l="0" t="0" r="0" b="0"/>
            </a:stretch>
          </a:blipFill>
        </p:spPr>
      </p:sp>
      <p:sp>
        <p:nvSpPr>
          <p:cNvPr name="TextBox 9" id="9"/>
          <p:cNvSpPr txBox="true"/>
          <p:nvPr/>
        </p:nvSpPr>
        <p:spPr>
          <a:xfrm rot="0">
            <a:off x="3820272" y="1552153"/>
            <a:ext cx="10647456" cy="646320"/>
          </a:xfrm>
          <a:prstGeom prst="rect">
            <a:avLst/>
          </a:prstGeom>
        </p:spPr>
        <p:txBody>
          <a:bodyPr anchor="t" rtlCol="false" tIns="0" lIns="0" bIns="0" rIns="0">
            <a:spAutoFit/>
          </a:bodyPr>
          <a:lstStyle/>
          <a:p>
            <a:pPr algn="ctr">
              <a:lnSpc>
                <a:spcPts val="5319"/>
              </a:lnSpc>
              <a:spcBef>
                <a:spcPct val="0"/>
              </a:spcBef>
            </a:pPr>
            <a:r>
              <a:rPr lang="en-US" sz="3799">
                <a:solidFill>
                  <a:srgbClr val="514543"/>
                </a:solidFill>
                <a:latin typeface="Dreaming Outloud Sans"/>
              </a:rPr>
              <a:t>class Appettizer extends Menu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2503273"/>
            <a:ext cx="5797213" cy="275368"/>
          </a:xfrm>
          <a:custGeom>
            <a:avLst/>
            <a:gdLst/>
            <a:ahLst/>
            <a:cxnLst/>
            <a:rect r="r" b="b" t="t" l="l"/>
            <a:pathLst>
              <a:path h="275368" w="5797213">
                <a:moveTo>
                  <a:pt x="0" y="0"/>
                </a:moveTo>
                <a:lnTo>
                  <a:pt x="5797212" y="0"/>
                </a:lnTo>
                <a:lnTo>
                  <a:pt x="5797212" y="275367"/>
                </a:lnTo>
                <a:lnTo>
                  <a:pt x="0" y="275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197594" y="3083440"/>
            <a:ext cx="9892812" cy="5605643"/>
          </a:xfrm>
          <a:custGeom>
            <a:avLst/>
            <a:gdLst/>
            <a:ahLst/>
            <a:cxnLst/>
            <a:rect r="r" b="b" t="t" l="l"/>
            <a:pathLst>
              <a:path h="5605643" w="9892812">
                <a:moveTo>
                  <a:pt x="0" y="0"/>
                </a:moveTo>
                <a:lnTo>
                  <a:pt x="9892812" y="0"/>
                </a:lnTo>
                <a:lnTo>
                  <a:pt x="9892812" y="5605643"/>
                </a:lnTo>
                <a:lnTo>
                  <a:pt x="0" y="5605643"/>
                </a:lnTo>
                <a:lnTo>
                  <a:pt x="0" y="0"/>
                </a:lnTo>
                <a:close/>
              </a:path>
            </a:pathLst>
          </a:custGeom>
          <a:blipFill>
            <a:blip r:embed="rId6"/>
            <a:stretch>
              <a:fillRect l="0" t="0" r="0" b="0"/>
            </a:stretch>
          </a:blipFill>
        </p:spPr>
      </p:sp>
      <p:sp>
        <p:nvSpPr>
          <p:cNvPr name="TextBox 9" id="9"/>
          <p:cNvSpPr txBox="true"/>
          <p:nvPr/>
        </p:nvSpPr>
        <p:spPr>
          <a:xfrm rot="0">
            <a:off x="3820272" y="1552153"/>
            <a:ext cx="10647456" cy="646320"/>
          </a:xfrm>
          <a:prstGeom prst="rect">
            <a:avLst/>
          </a:prstGeom>
        </p:spPr>
        <p:txBody>
          <a:bodyPr anchor="t" rtlCol="false" tIns="0" lIns="0" bIns="0" rIns="0">
            <a:spAutoFit/>
          </a:bodyPr>
          <a:lstStyle/>
          <a:p>
            <a:pPr algn="ctr">
              <a:lnSpc>
                <a:spcPts val="5319"/>
              </a:lnSpc>
              <a:spcBef>
                <a:spcPct val="0"/>
              </a:spcBef>
            </a:pPr>
            <a:r>
              <a:rPr lang="en-US" sz="3799">
                <a:solidFill>
                  <a:srgbClr val="514543"/>
                </a:solidFill>
                <a:latin typeface="Dreaming Outloud Sans"/>
              </a:rPr>
              <a:t>class MainCourse extends Menu</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2377233"/>
            <a:ext cx="5797213" cy="275368"/>
          </a:xfrm>
          <a:custGeom>
            <a:avLst/>
            <a:gdLst/>
            <a:ahLst/>
            <a:cxnLst/>
            <a:rect r="r" b="b" t="t" l="l"/>
            <a:pathLst>
              <a:path h="275368" w="5797213">
                <a:moveTo>
                  <a:pt x="0" y="0"/>
                </a:moveTo>
                <a:lnTo>
                  <a:pt x="5797212" y="0"/>
                </a:lnTo>
                <a:lnTo>
                  <a:pt x="5797212" y="275368"/>
                </a:lnTo>
                <a:lnTo>
                  <a:pt x="0" y="275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774106" y="3018904"/>
            <a:ext cx="8739788" cy="5781050"/>
          </a:xfrm>
          <a:custGeom>
            <a:avLst/>
            <a:gdLst/>
            <a:ahLst/>
            <a:cxnLst/>
            <a:rect r="r" b="b" t="t" l="l"/>
            <a:pathLst>
              <a:path h="5781050" w="8739788">
                <a:moveTo>
                  <a:pt x="0" y="0"/>
                </a:moveTo>
                <a:lnTo>
                  <a:pt x="8739788" y="0"/>
                </a:lnTo>
                <a:lnTo>
                  <a:pt x="8739788" y="5781050"/>
                </a:lnTo>
                <a:lnTo>
                  <a:pt x="0" y="5781050"/>
                </a:lnTo>
                <a:lnTo>
                  <a:pt x="0" y="0"/>
                </a:lnTo>
                <a:close/>
              </a:path>
            </a:pathLst>
          </a:custGeom>
          <a:blipFill>
            <a:blip r:embed="rId6"/>
            <a:stretch>
              <a:fillRect l="0" t="0" r="0" b="0"/>
            </a:stretch>
          </a:blipFill>
        </p:spPr>
      </p:sp>
      <p:sp>
        <p:nvSpPr>
          <p:cNvPr name="TextBox 9" id="9"/>
          <p:cNvSpPr txBox="true"/>
          <p:nvPr/>
        </p:nvSpPr>
        <p:spPr>
          <a:xfrm rot="0">
            <a:off x="3820272" y="1552153"/>
            <a:ext cx="10647456" cy="646320"/>
          </a:xfrm>
          <a:prstGeom prst="rect">
            <a:avLst/>
          </a:prstGeom>
        </p:spPr>
        <p:txBody>
          <a:bodyPr anchor="t" rtlCol="false" tIns="0" lIns="0" bIns="0" rIns="0">
            <a:spAutoFit/>
          </a:bodyPr>
          <a:lstStyle/>
          <a:p>
            <a:pPr algn="ctr">
              <a:lnSpc>
                <a:spcPts val="5319"/>
              </a:lnSpc>
              <a:spcBef>
                <a:spcPct val="0"/>
              </a:spcBef>
            </a:pPr>
            <a:r>
              <a:rPr lang="en-US" sz="3799">
                <a:solidFill>
                  <a:srgbClr val="514543"/>
                </a:solidFill>
                <a:latin typeface="Dreaming Outloud Sans"/>
              </a:rPr>
              <a:t>class Dessert extends Menu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2503273"/>
            <a:ext cx="5797213" cy="275368"/>
          </a:xfrm>
          <a:custGeom>
            <a:avLst/>
            <a:gdLst/>
            <a:ahLst/>
            <a:cxnLst/>
            <a:rect r="r" b="b" t="t" l="l"/>
            <a:pathLst>
              <a:path h="275368" w="5797213">
                <a:moveTo>
                  <a:pt x="0" y="0"/>
                </a:moveTo>
                <a:lnTo>
                  <a:pt x="5797212" y="0"/>
                </a:lnTo>
                <a:lnTo>
                  <a:pt x="5797212" y="275367"/>
                </a:lnTo>
                <a:lnTo>
                  <a:pt x="0" y="275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645986" y="3142152"/>
            <a:ext cx="8996027" cy="5460436"/>
          </a:xfrm>
          <a:custGeom>
            <a:avLst/>
            <a:gdLst/>
            <a:ahLst/>
            <a:cxnLst/>
            <a:rect r="r" b="b" t="t" l="l"/>
            <a:pathLst>
              <a:path h="5460436" w="8996027">
                <a:moveTo>
                  <a:pt x="0" y="0"/>
                </a:moveTo>
                <a:lnTo>
                  <a:pt x="8996028" y="0"/>
                </a:lnTo>
                <a:lnTo>
                  <a:pt x="8996028" y="5460436"/>
                </a:lnTo>
                <a:lnTo>
                  <a:pt x="0" y="5460436"/>
                </a:lnTo>
                <a:lnTo>
                  <a:pt x="0" y="0"/>
                </a:lnTo>
                <a:close/>
              </a:path>
            </a:pathLst>
          </a:custGeom>
          <a:blipFill>
            <a:blip r:embed="rId6"/>
            <a:stretch>
              <a:fillRect l="0" t="0" r="0" b="0"/>
            </a:stretch>
          </a:blipFill>
        </p:spPr>
      </p:sp>
      <p:sp>
        <p:nvSpPr>
          <p:cNvPr name="TextBox 9" id="9"/>
          <p:cNvSpPr txBox="true"/>
          <p:nvPr/>
        </p:nvSpPr>
        <p:spPr>
          <a:xfrm rot="0">
            <a:off x="3820272" y="1552153"/>
            <a:ext cx="10647456" cy="646320"/>
          </a:xfrm>
          <a:prstGeom prst="rect">
            <a:avLst/>
          </a:prstGeom>
        </p:spPr>
        <p:txBody>
          <a:bodyPr anchor="t" rtlCol="false" tIns="0" lIns="0" bIns="0" rIns="0">
            <a:spAutoFit/>
          </a:bodyPr>
          <a:lstStyle/>
          <a:p>
            <a:pPr algn="ctr">
              <a:lnSpc>
                <a:spcPts val="5319"/>
              </a:lnSpc>
              <a:spcBef>
                <a:spcPct val="0"/>
              </a:spcBef>
            </a:pPr>
            <a:r>
              <a:rPr lang="en-US" sz="3799">
                <a:solidFill>
                  <a:srgbClr val="514543"/>
                </a:solidFill>
                <a:latin typeface="Dreaming Outloud Sans"/>
              </a:rPr>
              <a:t>class Drinks extends Menu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3249198"/>
            <a:ext cx="5797213" cy="275368"/>
          </a:xfrm>
          <a:custGeom>
            <a:avLst/>
            <a:gdLst/>
            <a:ahLst/>
            <a:cxnLst/>
            <a:rect r="r" b="b" t="t" l="l"/>
            <a:pathLst>
              <a:path h="275368" w="5797213">
                <a:moveTo>
                  <a:pt x="0" y="0"/>
                </a:moveTo>
                <a:lnTo>
                  <a:pt x="5797212" y="0"/>
                </a:lnTo>
                <a:lnTo>
                  <a:pt x="5797212" y="275368"/>
                </a:lnTo>
                <a:lnTo>
                  <a:pt x="0" y="275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459573" y="1792232"/>
            <a:ext cx="1166068" cy="1166068"/>
          </a:xfrm>
          <a:custGeom>
            <a:avLst/>
            <a:gdLst/>
            <a:ahLst/>
            <a:cxnLst/>
            <a:rect r="r" b="b" t="t" l="l"/>
            <a:pathLst>
              <a:path h="1166068" w="1166068">
                <a:moveTo>
                  <a:pt x="0" y="0"/>
                </a:moveTo>
                <a:lnTo>
                  <a:pt x="1166067" y="0"/>
                </a:lnTo>
                <a:lnTo>
                  <a:pt x="1166067" y="1166068"/>
                </a:lnTo>
                <a:lnTo>
                  <a:pt x="0" y="11660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9609272">
            <a:off x="6070562" y="1683163"/>
            <a:ext cx="889508" cy="839914"/>
          </a:xfrm>
          <a:custGeom>
            <a:avLst/>
            <a:gdLst/>
            <a:ahLst/>
            <a:cxnLst/>
            <a:rect r="r" b="b" t="t" l="l"/>
            <a:pathLst>
              <a:path h="839914" w="889508">
                <a:moveTo>
                  <a:pt x="0" y="0"/>
                </a:moveTo>
                <a:lnTo>
                  <a:pt x="889509" y="0"/>
                </a:lnTo>
                <a:lnTo>
                  <a:pt x="889509" y="839913"/>
                </a:lnTo>
                <a:lnTo>
                  <a:pt x="0" y="839913"/>
                </a:lnTo>
                <a:lnTo>
                  <a:pt x="0" y="0"/>
                </a:lnTo>
                <a:close/>
              </a:path>
            </a:pathLst>
          </a:custGeom>
          <a:blipFill>
            <a:blip r:embed="rId8">
              <a:extLst>
                <a:ext uri="{96DAC541-7B7A-43D3-8B79-37D633B846F1}">
                  <asvg:svgBlip xmlns:asvg="http://schemas.microsoft.com/office/drawing/2016/SVG/main" r:embed="rId9"/>
                </a:ext>
              </a:extLst>
            </a:blip>
            <a:stretch>
              <a:fillRect l="-47490" t="-49951" r="0" b="0"/>
            </a:stretch>
          </a:blipFill>
        </p:spPr>
      </p:sp>
      <p:sp>
        <p:nvSpPr>
          <p:cNvPr name="TextBox 10" id="10"/>
          <p:cNvSpPr txBox="true"/>
          <p:nvPr/>
        </p:nvSpPr>
        <p:spPr>
          <a:xfrm rot="0">
            <a:off x="7076226" y="1963433"/>
            <a:ext cx="4135548" cy="1285765"/>
          </a:xfrm>
          <a:prstGeom prst="rect">
            <a:avLst/>
          </a:prstGeom>
        </p:spPr>
        <p:txBody>
          <a:bodyPr anchor="t" rtlCol="false" tIns="0" lIns="0" bIns="0" rIns="0">
            <a:spAutoFit/>
          </a:bodyPr>
          <a:lstStyle/>
          <a:p>
            <a:pPr algn="ctr">
              <a:lnSpc>
                <a:spcPts val="10500"/>
              </a:lnSpc>
              <a:spcBef>
                <a:spcPct val="0"/>
              </a:spcBef>
            </a:pPr>
            <a:r>
              <a:rPr lang="en-US" sz="7500">
                <a:solidFill>
                  <a:srgbClr val="E79C97"/>
                </a:solidFill>
                <a:latin typeface="Le Petit Cochon"/>
              </a:rPr>
              <a:t>INTERFACE</a:t>
            </a:r>
          </a:p>
        </p:txBody>
      </p:sp>
      <p:sp>
        <p:nvSpPr>
          <p:cNvPr name="TextBox 11" id="11"/>
          <p:cNvSpPr txBox="true"/>
          <p:nvPr/>
        </p:nvSpPr>
        <p:spPr>
          <a:xfrm rot="0">
            <a:off x="3474562" y="4063157"/>
            <a:ext cx="12218701" cy="4040196"/>
          </a:xfrm>
          <a:prstGeom prst="rect">
            <a:avLst/>
          </a:prstGeom>
        </p:spPr>
        <p:txBody>
          <a:bodyPr anchor="t" rtlCol="false" tIns="0" lIns="0" bIns="0" rIns="0">
            <a:spAutoFit/>
          </a:bodyPr>
          <a:lstStyle/>
          <a:p>
            <a:pPr algn="ctr">
              <a:lnSpc>
                <a:spcPts val="4620"/>
              </a:lnSpc>
              <a:spcBef>
                <a:spcPct val="0"/>
              </a:spcBef>
            </a:pPr>
            <a:r>
              <a:rPr lang="en-US" sz="3300">
                <a:solidFill>
                  <a:srgbClr val="514543"/>
                </a:solidFill>
                <a:latin typeface="Dreaming Outloud Sans"/>
              </a:rPr>
              <a:t>Semua kelas lain dapat mengimplementasikan interface dengan kata kunci ‘implements’. Saat sebuah kelas mengimplementasikan sebuah interface, itu harus memberikan implementasi konkret untuk semua metode yang dideklarasikan dalam interface tersebut. Di dalam kode kami, kami membuat interface Iprepare dan Idisplay. Kedua interface ini nantinya akan digunakan oleh class Koki untuk menyiapkan makanan dan menyajikan makanan kepada customer.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2810011"/>
            <a:ext cx="5797213" cy="275368"/>
          </a:xfrm>
          <a:custGeom>
            <a:avLst/>
            <a:gdLst/>
            <a:ahLst/>
            <a:cxnLst/>
            <a:rect r="r" b="b" t="t" l="l"/>
            <a:pathLst>
              <a:path h="275368" w="5797213">
                <a:moveTo>
                  <a:pt x="0" y="0"/>
                </a:moveTo>
                <a:lnTo>
                  <a:pt x="5797212" y="0"/>
                </a:lnTo>
                <a:lnTo>
                  <a:pt x="5797212" y="275368"/>
                </a:lnTo>
                <a:lnTo>
                  <a:pt x="0" y="275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414898" y="1951630"/>
            <a:ext cx="749997" cy="749997"/>
          </a:xfrm>
          <a:custGeom>
            <a:avLst/>
            <a:gdLst/>
            <a:ahLst/>
            <a:cxnLst/>
            <a:rect r="r" b="b" t="t" l="l"/>
            <a:pathLst>
              <a:path h="749997" w="749997">
                <a:moveTo>
                  <a:pt x="0" y="0"/>
                </a:moveTo>
                <a:lnTo>
                  <a:pt x="749997" y="0"/>
                </a:lnTo>
                <a:lnTo>
                  <a:pt x="749997" y="749997"/>
                </a:lnTo>
                <a:lnTo>
                  <a:pt x="0" y="7499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014120" y="3559886"/>
            <a:ext cx="12259761" cy="2324246"/>
          </a:xfrm>
          <a:custGeom>
            <a:avLst/>
            <a:gdLst/>
            <a:ahLst/>
            <a:cxnLst/>
            <a:rect r="r" b="b" t="t" l="l"/>
            <a:pathLst>
              <a:path h="2324246" w="12259761">
                <a:moveTo>
                  <a:pt x="0" y="0"/>
                </a:moveTo>
                <a:lnTo>
                  <a:pt x="12259760" y="0"/>
                </a:lnTo>
                <a:lnTo>
                  <a:pt x="12259760" y="2324246"/>
                </a:lnTo>
                <a:lnTo>
                  <a:pt x="0" y="2324246"/>
                </a:lnTo>
                <a:lnTo>
                  <a:pt x="0" y="0"/>
                </a:lnTo>
                <a:close/>
              </a:path>
            </a:pathLst>
          </a:custGeom>
          <a:blipFill>
            <a:blip r:embed="rId8"/>
            <a:stretch>
              <a:fillRect l="0" t="0" r="0" b="0"/>
            </a:stretch>
          </a:blipFill>
        </p:spPr>
      </p:sp>
      <p:sp>
        <p:nvSpPr>
          <p:cNvPr name="Freeform 10" id="10"/>
          <p:cNvSpPr/>
          <p:nvPr/>
        </p:nvSpPr>
        <p:spPr>
          <a:xfrm flipH="true" flipV="false" rot="0">
            <a:off x="2854114" y="3085379"/>
            <a:ext cx="619269" cy="832631"/>
          </a:xfrm>
          <a:custGeom>
            <a:avLst/>
            <a:gdLst/>
            <a:ahLst/>
            <a:cxnLst/>
            <a:rect r="r" b="b" t="t" l="l"/>
            <a:pathLst>
              <a:path h="832631" w="619269">
                <a:moveTo>
                  <a:pt x="619270" y="0"/>
                </a:moveTo>
                <a:lnTo>
                  <a:pt x="0" y="0"/>
                </a:lnTo>
                <a:lnTo>
                  <a:pt x="0" y="832631"/>
                </a:lnTo>
                <a:lnTo>
                  <a:pt x="619270" y="832631"/>
                </a:lnTo>
                <a:lnTo>
                  <a:pt x="61927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5588634" y="6059699"/>
            <a:ext cx="7110733" cy="2523839"/>
          </a:xfrm>
          <a:custGeom>
            <a:avLst/>
            <a:gdLst/>
            <a:ahLst/>
            <a:cxnLst/>
            <a:rect r="r" b="b" t="t" l="l"/>
            <a:pathLst>
              <a:path h="2523839" w="7110733">
                <a:moveTo>
                  <a:pt x="0" y="0"/>
                </a:moveTo>
                <a:lnTo>
                  <a:pt x="7110732" y="0"/>
                </a:lnTo>
                <a:lnTo>
                  <a:pt x="7110732" y="2523839"/>
                </a:lnTo>
                <a:lnTo>
                  <a:pt x="0" y="2523839"/>
                </a:lnTo>
                <a:lnTo>
                  <a:pt x="0" y="0"/>
                </a:lnTo>
                <a:close/>
              </a:path>
            </a:pathLst>
          </a:custGeom>
          <a:blipFill>
            <a:blip r:embed="rId11"/>
            <a:stretch>
              <a:fillRect l="0" t="0" r="0" b="0"/>
            </a:stretch>
          </a:blipFill>
        </p:spPr>
      </p:sp>
      <p:sp>
        <p:nvSpPr>
          <p:cNvPr name="TextBox 12" id="12"/>
          <p:cNvSpPr txBox="true"/>
          <p:nvPr/>
        </p:nvSpPr>
        <p:spPr>
          <a:xfrm rot="0">
            <a:off x="6873102" y="2055307"/>
            <a:ext cx="4541797" cy="646320"/>
          </a:xfrm>
          <a:prstGeom prst="rect">
            <a:avLst/>
          </a:prstGeom>
        </p:spPr>
        <p:txBody>
          <a:bodyPr anchor="t" rtlCol="false" tIns="0" lIns="0" bIns="0" rIns="0">
            <a:spAutoFit/>
          </a:bodyPr>
          <a:lstStyle/>
          <a:p>
            <a:pPr algn="ctr">
              <a:lnSpc>
                <a:spcPts val="5319"/>
              </a:lnSpc>
              <a:spcBef>
                <a:spcPct val="0"/>
              </a:spcBef>
            </a:pPr>
            <a:r>
              <a:rPr lang="en-US" sz="3799">
                <a:solidFill>
                  <a:srgbClr val="514543"/>
                </a:solidFill>
                <a:latin typeface="Dreaming Outloud Sans"/>
              </a:rPr>
              <a:t>Iservefood &amp; Iprepare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3249198"/>
            <a:ext cx="5797213" cy="275368"/>
          </a:xfrm>
          <a:custGeom>
            <a:avLst/>
            <a:gdLst/>
            <a:ahLst/>
            <a:cxnLst/>
            <a:rect r="r" b="b" t="t" l="l"/>
            <a:pathLst>
              <a:path h="275368" w="5797213">
                <a:moveTo>
                  <a:pt x="0" y="0"/>
                </a:moveTo>
                <a:lnTo>
                  <a:pt x="5797212" y="0"/>
                </a:lnTo>
                <a:lnTo>
                  <a:pt x="5797212" y="275368"/>
                </a:lnTo>
                <a:lnTo>
                  <a:pt x="0" y="275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627515">
            <a:off x="11702590" y="1686351"/>
            <a:ext cx="889508" cy="839914"/>
          </a:xfrm>
          <a:custGeom>
            <a:avLst/>
            <a:gdLst/>
            <a:ahLst/>
            <a:cxnLst/>
            <a:rect r="r" b="b" t="t" l="l"/>
            <a:pathLst>
              <a:path h="839914" w="889508">
                <a:moveTo>
                  <a:pt x="0" y="0"/>
                </a:moveTo>
                <a:lnTo>
                  <a:pt x="889509" y="0"/>
                </a:lnTo>
                <a:lnTo>
                  <a:pt x="889509" y="839914"/>
                </a:lnTo>
                <a:lnTo>
                  <a:pt x="0" y="839914"/>
                </a:lnTo>
                <a:lnTo>
                  <a:pt x="0" y="0"/>
                </a:lnTo>
                <a:close/>
              </a:path>
            </a:pathLst>
          </a:custGeom>
          <a:blipFill>
            <a:blip r:embed="rId6">
              <a:extLst>
                <a:ext uri="{96DAC541-7B7A-43D3-8B79-37D633B846F1}">
                  <asvg:svgBlip xmlns:asvg="http://schemas.microsoft.com/office/drawing/2016/SVG/main" r:embed="rId7"/>
                </a:ext>
              </a:extLst>
            </a:blip>
            <a:stretch>
              <a:fillRect l="-47490" t="-49951" r="0" b="0"/>
            </a:stretch>
          </a:blipFill>
        </p:spPr>
      </p:sp>
      <p:sp>
        <p:nvSpPr>
          <p:cNvPr name="TextBox 9" id="9"/>
          <p:cNvSpPr txBox="true"/>
          <p:nvPr/>
        </p:nvSpPr>
        <p:spPr>
          <a:xfrm rot="0">
            <a:off x="6531956" y="1963433"/>
            <a:ext cx="5224088" cy="1285765"/>
          </a:xfrm>
          <a:prstGeom prst="rect">
            <a:avLst/>
          </a:prstGeom>
        </p:spPr>
        <p:txBody>
          <a:bodyPr anchor="t" rtlCol="false" tIns="0" lIns="0" bIns="0" rIns="0">
            <a:spAutoFit/>
          </a:bodyPr>
          <a:lstStyle/>
          <a:p>
            <a:pPr algn="ctr">
              <a:lnSpc>
                <a:spcPts val="10500"/>
              </a:lnSpc>
              <a:spcBef>
                <a:spcPct val="0"/>
              </a:spcBef>
            </a:pPr>
            <a:r>
              <a:rPr lang="en-US" sz="7500">
                <a:solidFill>
                  <a:srgbClr val="E79C97"/>
                </a:solidFill>
                <a:latin typeface="Le Petit Cochon"/>
              </a:rPr>
              <a:t>ABSTRACTION</a:t>
            </a:r>
          </a:p>
        </p:txBody>
      </p:sp>
      <p:sp>
        <p:nvSpPr>
          <p:cNvPr name="TextBox 10" id="10"/>
          <p:cNvSpPr txBox="true"/>
          <p:nvPr/>
        </p:nvSpPr>
        <p:spPr>
          <a:xfrm rot="0">
            <a:off x="3474562" y="4067491"/>
            <a:ext cx="12218701" cy="4040196"/>
          </a:xfrm>
          <a:prstGeom prst="rect">
            <a:avLst/>
          </a:prstGeom>
        </p:spPr>
        <p:txBody>
          <a:bodyPr anchor="t" rtlCol="false" tIns="0" lIns="0" bIns="0" rIns="0">
            <a:spAutoFit/>
          </a:bodyPr>
          <a:lstStyle/>
          <a:p>
            <a:pPr algn="ctr">
              <a:lnSpc>
                <a:spcPts val="4620"/>
              </a:lnSpc>
              <a:spcBef>
                <a:spcPct val="0"/>
              </a:spcBef>
            </a:pPr>
            <a:r>
              <a:rPr lang="en-US" sz="3300">
                <a:solidFill>
                  <a:srgbClr val="514543"/>
                </a:solidFill>
                <a:latin typeface="Dreaming Outloud Sans"/>
              </a:rPr>
              <a:t>Dalam Java, kelas abstrak dan interface biasanya digunakan untuk menerapkan abstraksi. Kelas abstrak adalah kelas yang tidak dapat diinstansiasi dan memiliki metode abstrak, yang harus diterapkan oleh kelas-kelas turunannya. Di dalam kode kami, class Menu akan menjadi class abstract. Class Menu akan memaksa kelas turunannya yaitu Appettizer, MainCourse, Dessert, dan Drinks untuk melakukan method displayMenuu().</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175964" y="6286390"/>
            <a:ext cx="5797213" cy="275368"/>
          </a:xfrm>
          <a:custGeom>
            <a:avLst/>
            <a:gdLst/>
            <a:ahLst/>
            <a:cxnLst/>
            <a:rect r="r" b="b" t="t" l="l"/>
            <a:pathLst>
              <a:path h="275368" w="5797213">
                <a:moveTo>
                  <a:pt x="0" y="0"/>
                </a:moveTo>
                <a:lnTo>
                  <a:pt x="5797212" y="0"/>
                </a:lnTo>
                <a:lnTo>
                  <a:pt x="5797212" y="275367"/>
                </a:lnTo>
                <a:lnTo>
                  <a:pt x="0" y="2753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627515">
            <a:off x="15991381" y="4723543"/>
            <a:ext cx="889508" cy="839914"/>
          </a:xfrm>
          <a:custGeom>
            <a:avLst/>
            <a:gdLst/>
            <a:ahLst/>
            <a:cxnLst/>
            <a:rect r="r" b="b" t="t" l="l"/>
            <a:pathLst>
              <a:path h="839914" w="889508">
                <a:moveTo>
                  <a:pt x="0" y="0"/>
                </a:moveTo>
                <a:lnTo>
                  <a:pt x="889509" y="0"/>
                </a:lnTo>
                <a:lnTo>
                  <a:pt x="889509" y="839914"/>
                </a:lnTo>
                <a:lnTo>
                  <a:pt x="0" y="839914"/>
                </a:lnTo>
                <a:lnTo>
                  <a:pt x="0" y="0"/>
                </a:lnTo>
                <a:close/>
              </a:path>
            </a:pathLst>
          </a:custGeom>
          <a:blipFill>
            <a:blip r:embed="rId6">
              <a:extLst>
                <a:ext uri="{96DAC541-7B7A-43D3-8B79-37D633B846F1}">
                  <asvg:svgBlip xmlns:asvg="http://schemas.microsoft.com/office/drawing/2016/SVG/main" r:embed="rId7"/>
                </a:ext>
              </a:extLst>
            </a:blip>
            <a:stretch>
              <a:fillRect l="-47490" t="-49951" r="0" b="0"/>
            </a:stretch>
          </a:blipFill>
        </p:spPr>
      </p:sp>
      <p:sp>
        <p:nvSpPr>
          <p:cNvPr name="Freeform 9" id="9"/>
          <p:cNvSpPr/>
          <p:nvPr/>
        </p:nvSpPr>
        <p:spPr>
          <a:xfrm flipH="false" flipV="false" rot="0">
            <a:off x="3658701" y="1028700"/>
            <a:ext cx="6717254" cy="8242029"/>
          </a:xfrm>
          <a:custGeom>
            <a:avLst/>
            <a:gdLst/>
            <a:ahLst/>
            <a:cxnLst/>
            <a:rect r="r" b="b" t="t" l="l"/>
            <a:pathLst>
              <a:path h="8242029" w="6717254">
                <a:moveTo>
                  <a:pt x="0" y="0"/>
                </a:moveTo>
                <a:lnTo>
                  <a:pt x="6717254" y="0"/>
                </a:lnTo>
                <a:lnTo>
                  <a:pt x="6717254" y="8242029"/>
                </a:lnTo>
                <a:lnTo>
                  <a:pt x="0" y="8242029"/>
                </a:lnTo>
                <a:lnTo>
                  <a:pt x="0" y="0"/>
                </a:lnTo>
                <a:close/>
              </a:path>
            </a:pathLst>
          </a:custGeom>
          <a:blipFill>
            <a:blip r:embed="rId8"/>
            <a:stretch>
              <a:fillRect l="0" t="0" r="0" b="0"/>
            </a:stretch>
          </a:blipFill>
        </p:spPr>
      </p:sp>
      <p:sp>
        <p:nvSpPr>
          <p:cNvPr name="TextBox 10" id="10"/>
          <p:cNvSpPr txBox="true"/>
          <p:nvPr/>
        </p:nvSpPr>
        <p:spPr>
          <a:xfrm rot="0">
            <a:off x="11187614" y="5010150"/>
            <a:ext cx="4876271" cy="1193690"/>
          </a:xfrm>
          <a:prstGeom prst="rect">
            <a:avLst/>
          </a:prstGeom>
        </p:spPr>
        <p:txBody>
          <a:bodyPr anchor="t" rtlCol="false" tIns="0" lIns="0" bIns="0" rIns="0">
            <a:spAutoFit/>
          </a:bodyPr>
          <a:lstStyle/>
          <a:p>
            <a:pPr algn="ctr">
              <a:lnSpc>
                <a:spcPts val="9800"/>
              </a:lnSpc>
              <a:spcBef>
                <a:spcPct val="0"/>
              </a:spcBef>
            </a:pPr>
            <a:r>
              <a:rPr lang="en-US" sz="7000">
                <a:solidFill>
                  <a:srgbClr val="E79C97"/>
                </a:solidFill>
                <a:latin typeface="Le Petit Cochon"/>
              </a:rPr>
              <a:t>ABSTRACTION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629358" y="1028700"/>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5946660" y="7618519"/>
            <a:ext cx="6394680" cy="1014789"/>
            <a:chOff x="0" y="0"/>
            <a:chExt cx="8526240" cy="1353053"/>
          </a:xfrm>
        </p:grpSpPr>
        <p:grpSp>
          <p:nvGrpSpPr>
            <p:cNvPr name="Group 8" id="8"/>
            <p:cNvGrpSpPr/>
            <p:nvPr/>
          </p:nvGrpSpPr>
          <p:grpSpPr>
            <a:xfrm rot="0">
              <a:off x="0" y="0"/>
              <a:ext cx="8526240" cy="1353053"/>
              <a:chOff x="0" y="0"/>
              <a:chExt cx="1684195" cy="267270"/>
            </a:xfrm>
          </p:grpSpPr>
          <p:sp>
            <p:nvSpPr>
              <p:cNvPr name="Freeform 9" id="9"/>
              <p:cNvSpPr/>
              <p:nvPr/>
            </p:nvSpPr>
            <p:spPr>
              <a:xfrm flipH="false" flipV="false" rot="0">
                <a:off x="0" y="0"/>
                <a:ext cx="1684195" cy="267270"/>
              </a:xfrm>
              <a:custGeom>
                <a:avLst/>
                <a:gdLst/>
                <a:ahLst/>
                <a:cxnLst/>
                <a:rect r="r" b="b" t="t" l="l"/>
                <a:pathLst>
                  <a:path h="267270" w="1684195">
                    <a:moveTo>
                      <a:pt x="1684195" y="0"/>
                    </a:moveTo>
                    <a:lnTo>
                      <a:pt x="0" y="0"/>
                    </a:lnTo>
                    <a:lnTo>
                      <a:pt x="101600" y="133635"/>
                    </a:lnTo>
                    <a:lnTo>
                      <a:pt x="0" y="267270"/>
                    </a:lnTo>
                    <a:lnTo>
                      <a:pt x="1684195" y="267270"/>
                    </a:lnTo>
                    <a:lnTo>
                      <a:pt x="1582595" y="133635"/>
                    </a:lnTo>
                    <a:lnTo>
                      <a:pt x="1684195" y="0"/>
                    </a:lnTo>
                    <a:close/>
                  </a:path>
                </a:pathLst>
              </a:custGeom>
              <a:solidFill>
                <a:srgbClr val="CED7FE"/>
              </a:solidFill>
            </p:spPr>
          </p:sp>
          <p:sp>
            <p:nvSpPr>
              <p:cNvPr name="TextBox 10" id="10"/>
              <p:cNvSpPr txBox="true"/>
              <p:nvPr/>
            </p:nvSpPr>
            <p:spPr>
              <a:xfrm>
                <a:off x="88900" y="-28575"/>
                <a:ext cx="1506395" cy="295845"/>
              </a:xfrm>
              <a:prstGeom prst="rect">
                <a:avLst/>
              </a:prstGeom>
            </p:spPr>
            <p:txBody>
              <a:bodyPr anchor="ctr" rtlCol="false" tIns="50800" lIns="50800" bIns="50800" rIns="50800"/>
              <a:lstStyle/>
              <a:p>
                <a:pPr algn="ctr">
                  <a:lnSpc>
                    <a:spcPts val="1960"/>
                  </a:lnSpc>
                </a:pPr>
              </a:p>
            </p:txBody>
          </p:sp>
        </p:grpSp>
        <p:sp>
          <p:nvSpPr>
            <p:cNvPr name="TextBox 11" id="11"/>
            <p:cNvSpPr txBox="true"/>
            <p:nvPr/>
          </p:nvSpPr>
          <p:spPr>
            <a:xfrm rot="0">
              <a:off x="699442" y="314606"/>
              <a:ext cx="7127355" cy="666691"/>
            </a:xfrm>
            <a:prstGeom prst="rect">
              <a:avLst/>
            </a:prstGeom>
          </p:spPr>
          <p:txBody>
            <a:bodyPr anchor="t" rtlCol="false" tIns="0" lIns="0" bIns="0" rIns="0">
              <a:spAutoFit/>
            </a:bodyPr>
            <a:lstStyle/>
            <a:p>
              <a:pPr algn="ctr">
                <a:lnSpc>
                  <a:spcPts val="4200"/>
                </a:lnSpc>
                <a:spcBef>
                  <a:spcPct val="0"/>
                </a:spcBef>
              </a:pPr>
              <a:r>
                <a:rPr lang="en-US" sz="3000">
                  <a:solidFill>
                    <a:srgbClr val="514543"/>
                  </a:solidFill>
                  <a:latin typeface="Dreaming Outloud Sans"/>
                </a:rPr>
                <a:t>Eileen Angelina (00000095167)</a:t>
              </a:r>
            </a:p>
          </p:txBody>
        </p:sp>
      </p:grpSp>
      <p:grpSp>
        <p:nvGrpSpPr>
          <p:cNvPr name="Group 12" id="12"/>
          <p:cNvGrpSpPr/>
          <p:nvPr/>
        </p:nvGrpSpPr>
        <p:grpSpPr>
          <a:xfrm rot="0">
            <a:off x="5041108" y="1576962"/>
            <a:ext cx="7937951" cy="1556051"/>
            <a:chOff x="0" y="0"/>
            <a:chExt cx="10583935" cy="2074735"/>
          </a:xfrm>
        </p:grpSpPr>
        <p:sp>
          <p:nvSpPr>
            <p:cNvPr name="Freeform 13" id="13"/>
            <p:cNvSpPr/>
            <p:nvPr/>
          </p:nvSpPr>
          <p:spPr>
            <a:xfrm flipH="false" flipV="false" rot="0">
              <a:off x="1366317" y="1707578"/>
              <a:ext cx="7729617" cy="367157"/>
            </a:xfrm>
            <a:custGeom>
              <a:avLst/>
              <a:gdLst/>
              <a:ahLst/>
              <a:cxnLst/>
              <a:rect r="r" b="b" t="t" l="l"/>
              <a:pathLst>
                <a:path h="367157" w="7729617">
                  <a:moveTo>
                    <a:pt x="0" y="0"/>
                  </a:moveTo>
                  <a:lnTo>
                    <a:pt x="7729617" y="0"/>
                  </a:lnTo>
                  <a:lnTo>
                    <a:pt x="7729617" y="367157"/>
                  </a:lnTo>
                  <a:lnTo>
                    <a:pt x="0" y="367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4685343" y="40703"/>
              <a:ext cx="4410458" cy="1666728"/>
            </a:xfrm>
            <a:prstGeom prst="rect">
              <a:avLst/>
            </a:prstGeom>
          </p:spPr>
          <p:txBody>
            <a:bodyPr anchor="t" rtlCol="false" tIns="0" lIns="0" bIns="0" rIns="0">
              <a:spAutoFit/>
            </a:bodyPr>
            <a:lstStyle/>
            <a:p>
              <a:pPr algn="ctr">
                <a:lnSpc>
                  <a:spcPts val="10500"/>
                </a:lnSpc>
                <a:spcBef>
                  <a:spcPct val="0"/>
                </a:spcBef>
              </a:pPr>
              <a:r>
                <a:rPr lang="en-US" sz="7500">
                  <a:solidFill>
                    <a:srgbClr val="FD967E"/>
                  </a:solidFill>
                  <a:latin typeface="Le Petit Cochon"/>
                </a:rPr>
                <a:t>MEMBER</a:t>
              </a:r>
            </a:p>
          </p:txBody>
        </p:sp>
        <p:sp>
          <p:nvSpPr>
            <p:cNvPr name="Freeform 15" id="15"/>
            <p:cNvSpPr/>
            <p:nvPr/>
          </p:nvSpPr>
          <p:spPr>
            <a:xfrm flipH="false" flipV="false" rot="0">
              <a:off x="9095934" y="403155"/>
              <a:ext cx="1488001" cy="1488001"/>
            </a:xfrm>
            <a:custGeom>
              <a:avLst/>
              <a:gdLst/>
              <a:ahLst/>
              <a:cxnLst/>
              <a:rect r="r" b="b" t="t" l="l"/>
              <a:pathLst>
                <a:path h="1488001" w="1488001">
                  <a:moveTo>
                    <a:pt x="0" y="0"/>
                  </a:moveTo>
                  <a:lnTo>
                    <a:pt x="1488001" y="0"/>
                  </a:lnTo>
                  <a:lnTo>
                    <a:pt x="1488001" y="1488002"/>
                  </a:lnTo>
                  <a:lnTo>
                    <a:pt x="0" y="1488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0" y="0"/>
              <a:ext cx="883478" cy="1109548"/>
            </a:xfrm>
            <a:custGeom>
              <a:avLst/>
              <a:gdLst/>
              <a:ahLst/>
              <a:cxnLst/>
              <a:rect r="r" b="b" t="t" l="l"/>
              <a:pathLst>
                <a:path h="1109548" w="883478">
                  <a:moveTo>
                    <a:pt x="0" y="0"/>
                  </a:moveTo>
                  <a:lnTo>
                    <a:pt x="883478" y="0"/>
                  </a:lnTo>
                  <a:lnTo>
                    <a:pt x="883478" y="1109548"/>
                  </a:lnTo>
                  <a:lnTo>
                    <a:pt x="0" y="11095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124778" y="40703"/>
              <a:ext cx="3313473" cy="1666875"/>
            </a:xfrm>
            <a:prstGeom prst="rect">
              <a:avLst/>
            </a:prstGeom>
          </p:spPr>
          <p:txBody>
            <a:bodyPr anchor="t" rtlCol="false" tIns="0" lIns="0" bIns="0" rIns="0">
              <a:spAutoFit/>
            </a:bodyPr>
            <a:lstStyle/>
            <a:p>
              <a:pPr algn="ctr">
                <a:lnSpc>
                  <a:spcPts val="10500"/>
                </a:lnSpc>
                <a:spcBef>
                  <a:spcPct val="0"/>
                </a:spcBef>
              </a:pPr>
              <a:r>
                <a:rPr lang="en-US" sz="7500">
                  <a:solidFill>
                    <a:srgbClr val="E79C97"/>
                  </a:solidFill>
                  <a:latin typeface="Le Petit Cochon"/>
                </a:rPr>
                <a:t>GROUP</a:t>
              </a:r>
            </a:p>
          </p:txBody>
        </p:sp>
      </p:grpSp>
      <p:grpSp>
        <p:nvGrpSpPr>
          <p:cNvPr name="Group 18" id="18"/>
          <p:cNvGrpSpPr/>
          <p:nvPr/>
        </p:nvGrpSpPr>
        <p:grpSpPr>
          <a:xfrm rot="0">
            <a:off x="5432301" y="6248709"/>
            <a:ext cx="7423398" cy="1014789"/>
            <a:chOff x="0" y="0"/>
            <a:chExt cx="9897864" cy="1353053"/>
          </a:xfrm>
        </p:grpSpPr>
        <p:grpSp>
          <p:nvGrpSpPr>
            <p:cNvPr name="Group 19" id="19"/>
            <p:cNvGrpSpPr/>
            <p:nvPr/>
          </p:nvGrpSpPr>
          <p:grpSpPr>
            <a:xfrm rot="0">
              <a:off x="0" y="0"/>
              <a:ext cx="9897864" cy="1353053"/>
              <a:chOff x="0" y="0"/>
              <a:chExt cx="1955134" cy="267270"/>
            </a:xfrm>
          </p:grpSpPr>
          <p:sp>
            <p:nvSpPr>
              <p:cNvPr name="Freeform 20" id="20"/>
              <p:cNvSpPr/>
              <p:nvPr/>
            </p:nvSpPr>
            <p:spPr>
              <a:xfrm flipH="false" flipV="false" rot="0">
                <a:off x="0" y="0"/>
                <a:ext cx="1955134" cy="267270"/>
              </a:xfrm>
              <a:custGeom>
                <a:avLst/>
                <a:gdLst/>
                <a:ahLst/>
                <a:cxnLst/>
                <a:rect r="r" b="b" t="t" l="l"/>
                <a:pathLst>
                  <a:path h="267270" w="1955134">
                    <a:moveTo>
                      <a:pt x="1955134" y="0"/>
                    </a:moveTo>
                    <a:lnTo>
                      <a:pt x="0" y="0"/>
                    </a:lnTo>
                    <a:lnTo>
                      <a:pt x="101600" y="133635"/>
                    </a:lnTo>
                    <a:lnTo>
                      <a:pt x="0" y="267270"/>
                    </a:lnTo>
                    <a:lnTo>
                      <a:pt x="1955134" y="267270"/>
                    </a:lnTo>
                    <a:lnTo>
                      <a:pt x="1853534" y="133635"/>
                    </a:lnTo>
                    <a:lnTo>
                      <a:pt x="1955134" y="0"/>
                    </a:lnTo>
                    <a:close/>
                  </a:path>
                </a:pathLst>
              </a:custGeom>
              <a:solidFill>
                <a:srgbClr val="CED7FE"/>
              </a:solidFill>
            </p:spPr>
          </p:sp>
          <p:sp>
            <p:nvSpPr>
              <p:cNvPr name="TextBox 21" id="21"/>
              <p:cNvSpPr txBox="true"/>
              <p:nvPr/>
            </p:nvSpPr>
            <p:spPr>
              <a:xfrm>
                <a:off x="88900" y="-28575"/>
                <a:ext cx="1777334" cy="295845"/>
              </a:xfrm>
              <a:prstGeom prst="rect">
                <a:avLst/>
              </a:prstGeom>
            </p:spPr>
            <p:txBody>
              <a:bodyPr anchor="ctr" rtlCol="false" tIns="50800" lIns="50800" bIns="50800" rIns="50800"/>
              <a:lstStyle/>
              <a:p>
                <a:pPr algn="ctr">
                  <a:lnSpc>
                    <a:spcPts val="1960"/>
                  </a:lnSpc>
                </a:pPr>
              </a:p>
            </p:txBody>
          </p:sp>
        </p:grpSp>
        <p:sp>
          <p:nvSpPr>
            <p:cNvPr name="TextBox 22" id="22"/>
            <p:cNvSpPr txBox="true"/>
            <p:nvPr/>
          </p:nvSpPr>
          <p:spPr>
            <a:xfrm rot="0">
              <a:off x="685812" y="314606"/>
              <a:ext cx="8526240" cy="666691"/>
            </a:xfrm>
            <a:prstGeom prst="rect">
              <a:avLst/>
            </a:prstGeom>
          </p:spPr>
          <p:txBody>
            <a:bodyPr anchor="t" rtlCol="false" tIns="0" lIns="0" bIns="0" rIns="0">
              <a:spAutoFit/>
            </a:bodyPr>
            <a:lstStyle/>
            <a:p>
              <a:pPr algn="ctr">
                <a:lnSpc>
                  <a:spcPts val="4200"/>
                </a:lnSpc>
                <a:spcBef>
                  <a:spcPct val="0"/>
                </a:spcBef>
              </a:pPr>
              <a:r>
                <a:rPr lang="en-US" sz="3000">
                  <a:solidFill>
                    <a:srgbClr val="514543"/>
                  </a:solidFill>
                  <a:latin typeface="Dreaming Outloud Sans"/>
                </a:rPr>
                <a:t>Shining Sunny Chang (00000094693)</a:t>
              </a:r>
            </a:p>
          </p:txBody>
        </p:sp>
      </p:grpSp>
      <p:grpSp>
        <p:nvGrpSpPr>
          <p:cNvPr name="Group 23" id="23"/>
          <p:cNvGrpSpPr/>
          <p:nvPr/>
        </p:nvGrpSpPr>
        <p:grpSpPr>
          <a:xfrm rot="0">
            <a:off x="5946660" y="3511685"/>
            <a:ext cx="6366876" cy="1014789"/>
            <a:chOff x="0" y="0"/>
            <a:chExt cx="8489169" cy="1353053"/>
          </a:xfrm>
        </p:grpSpPr>
        <p:grpSp>
          <p:nvGrpSpPr>
            <p:cNvPr name="Group 24" id="24"/>
            <p:cNvGrpSpPr/>
            <p:nvPr/>
          </p:nvGrpSpPr>
          <p:grpSpPr>
            <a:xfrm rot="0">
              <a:off x="0" y="0"/>
              <a:ext cx="8489169" cy="1353053"/>
              <a:chOff x="0" y="0"/>
              <a:chExt cx="1676873" cy="267270"/>
            </a:xfrm>
          </p:grpSpPr>
          <p:sp>
            <p:nvSpPr>
              <p:cNvPr name="Freeform 25" id="25"/>
              <p:cNvSpPr/>
              <p:nvPr/>
            </p:nvSpPr>
            <p:spPr>
              <a:xfrm flipH="false" flipV="false" rot="0">
                <a:off x="0" y="0"/>
                <a:ext cx="1676873" cy="267270"/>
              </a:xfrm>
              <a:custGeom>
                <a:avLst/>
                <a:gdLst/>
                <a:ahLst/>
                <a:cxnLst/>
                <a:rect r="r" b="b" t="t" l="l"/>
                <a:pathLst>
                  <a:path h="267270" w="1676873">
                    <a:moveTo>
                      <a:pt x="1676873" y="0"/>
                    </a:moveTo>
                    <a:lnTo>
                      <a:pt x="0" y="0"/>
                    </a:lnTo>
                    <a:lnTo>
                      <a:pt x="101600" y="133635"/>
                    </a:lnTo>
                    <a:lnTo>
                      <a:pt x="0" y="267270"/>
                    </a:lnTo>
                    <a:lnTo>
                      <a:pt x="1676873" y="267270"/>
                    </a:lnTo>
                    <a:lnTo>
                      <a:pt x="1575273" y="133635"/>
                    </a:lnTo>
                    <a:lnTo>
                      <a:pt x="1676873" y="0"/>
                    </a:lnTo>
                    <a:close/>
                  </a:path>
                </a:pathLst>
              </a:custGeom>
              <a:solidFill>
                <a:srgbClr val="CED7FE"/>
              </a:solidFill>
            </p:spPr>
          </p:sp>
          <p:sp>
            <p:nvSpPr>
              <p:cNvPr name="TextBox 26" id="26"/>
              <p:cNvSpPr txBox="true"/>
              <p:nvPr/>
            </p:nvSpPr>
            <p:spPr>
              <a:xfrm>
                <a:off x="88900" y="-28575"/>
                <a:ext cx="1499073" cy="295845"/>
              </a:xfrm>
              <a:prstGeom prst="rect">
                <a:avLst/>
              </a:prstGeom>
            </p:spPr>
            <p:txBody>
              <a:bodyPr anchor="ctr" rtlCol="false" tIns="50800" lIns="50800" bIns="50800" rIns="50800"/>
              <a:lstStyle/>
              <a:p>
                <a:pPr algn="ctr">
                  <a:lnSpc>
                    <a:spcPts val="1960"/>
                  </a:lnSpc>
                </a:pPr>
              </a:p>
            </p:txBody>
          </p:sp>
        </p:grpSp>
        <p:sp>
          <p:nvSpPr>
            <p:cNvPr name="TextBox 27" id="27"/>
            <p:cNvSpPr txBox="true"/>
            <p:nvPr/>
          </p:nvSpPr>
          <p:spPr>
            <a:xfrm rot="0">
              <a:off x="685812" y="330791"/>
              <a:ext cx="7119669" cy="666691"/>
            </a:xfrm>
            <a:prstGeom prst="rect">
              <a:avLst/>
            </a:prstGeom>
          </p:spPr>
          <p:txBody>
            <a:bodyPr anchor="t" rtlCol="false" tIns="0" lIns="0" bIns="0" rIns="0">
              <a:spAutoFit/>
            </a:bodyPr>
            <a:lstStyle/>
            <a:p>
              <a:pPr algn="ctr">
                <a:lnSpc>
                  <a:spcPts val="4200"/>
                </a:lnSpc>
                <a:spcBef>
                  <a:spcPct val="0"/>
                </a:spcBef>
              </a:pPr>
              <a:r>
                <a:rPr lang="en-US" sz="3000">
                  <a:solidFill>
                    <a:srgbClr val="514543"/>
                  </a:solidFill>
                  <a:latin typeface="Dreaming Outloud Sans"/>
                </a:rPr>
                <a:t>Darrell Jeremy (00000093506)</a:t>
              </a:r>
            </a:p>
          </p:txBody>
        </p:sp>
      </p:grpSp>
      <p:grpSp>
        <p:nvGrpSpPr>
          <p:cNvPr name="Group 28" id="28"/>
          <p:cNvGrpSpPr/>
          <p:nvPr/>
        </p:nvGrpSpPr>
        <p:grpSpPr>
          <a:xfrm rot="0">
            <a:off x="5023841" y="4878899"/>
            <a:ext cx="8240318" cy="1014789"/>
            <a:chOff x="0" y="0"/>
            <a:chExt cx="10987090" cy="1353053"/>
          </a:xfrm>
        </p:grpSpPr>
        <p:grpSp>
          <p:nvGrpSpPr>
            <p:cNvPr name="Group 29" id="29"/>
            <p:cNvGrpSpPr/>
            <p:nvPr/>
          </p:nvGrpSpPr>
          <p:grpSpPr>
            <a:xfrm rot="0">
              <a:off x="0" y="0"/>
              <a:ext cx="10987090" cy="1353053"/>
              <a:chOff x="0" y="0"/>
              <a:chExt cx="2170289" cy="267270"/>
            </a:xfrm>
          </p:grpSpPr>
          <p:sp>
            <p:nvSpPr>
              <p:cNvPr name="Freeform 30" id="30"/>
              <p:cNvSpPr/>
              <p:nvPr/>
            </p:nvSpPr>
            <p:spPr>
              <a:xfrm flipH="false" flipV="false" rot="0">
                <a:off x="0" y="0"/>
                <a:ext cx="2170289" cy="267270"/>
              </a:xfrm>
              <a:custGeom>
                <a:avLst/>
                <a:gdLst/>
                <a:ahLst/>
                <a:cxnLst/>
                <a:rect r="r" b="b" t="t" l="l"/>
                <a:pathLst>
                  <a:path h="267270" w="2170289">
                    <a:moveTo>
                      <a:pt x="2170289" y="0"/>
                    </a:moveTo>
                    <a:lnTo>
                      <a:pt x="0" y="0"/>
                    </a:lnTo>
                    <a:lnTo>
                      <a:pt x="101600" y="133635"/>
                    </a:lnTo>
                    <a:lnTo>
                      <a:pt x="0" y="267270"/>
                    </a:lnTo>
                    <a:lnTo>
                      <a:pt x="2170289" y="267270"/>
                    </a:lnTo>
                    <a:lnTo>
                      <a:pt x="2068689" y="133635"/>
                    </a:lnTo>
                    <a:lnTo>
                      <a:pt x="2170289" y="0"/>
                    </a:lnTo>
                    <a:close/>
                  </a:path>
                </a:pathLst>
              </a:custGeom>
              <a:solidFill>
                <a:srgbClr val="CED7FE"/>
              </a:solidFill>
            </p:spPr>
          </p:sp>
          <p:sp>
            <p:nvSpPr>
              <p:cNvPr name="TextBox 31" id="31"/>
              <p:cNvSpPr txBox="true"/>
              <p:nvPr/>
            </p:nvSpPr>
            <p:spPr>
              <a:xfrm>
                <a:off x="88900" y="-28575"/>
                <a:ext cx="1992489" cy="295845"/>
              </a:xfrm>
              <a:prstGeom prst="rect">
                <a:avLst/>
              </a:prstGeom>
            </p:spPr>
            <p:txBody>
              <a:bodyPr anchor="ctr" rtlCol="false" tIns="50800" lIns="50800" bIns="50800" rIns="50800"/>
              <a:lstStyle/>
              <a:p>
                <a:pPr algn="ctr">
                  <a:lnSpc>
                    <a:spcPts val="1960"/>
                  </a:lnSpc>
                </a:pPr>
              </a:p>
            </p:txBody>
          </p:sp>
        </p:grpSp>
        <p:sp>
          <p:nvSpPr>
            <p:cNvPr name="TextBox 32" id="32"/>
            <p:cNvSpPr txBox="true"/>
            <p:nvPr/>
          </p:nvSpPr>
          <p:spPr>
            <a:xfrm rot="0">
              <a:off x="599158" y="314606"/>
              <a:ext cx="9788775" cy="666691"/>
            </a:xfrm>
            <a:prstGeom prst="rect">
              <a:avLst/>
            </a:prstGeom>
          </p:spPr>
          <p:txBody>
            <a:bodyPr anchor="t" rtlCol="false" tIns="0" lIns="0" bIns="0" rIns="0">
              <a:spAutoFit/>
            </a:bodyPr>
            <a:lstStyle/>
            <a:p>
              <a:pPr algn="ctr">
                <a:lnSpc>
                  <a:spcPts val="4200"/>
                </a:lnSpc>
                <a:spcBef>
                  <a:spcPct val="0"/>
                </a:spcBef>
              </a:pPr>
              <a:r>
                <a:rPr lang="en-US" sz="3000">
                  <a:solidFill>
                    <a:srgbClr val="514543"/>
                  </a:solidFill>
                  <a:latin typeface="Dreaming Outloud Sans"/>
                </a:rPr>
                <a:t>Taura Aydinarafa Khairan (00000093612)</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3249198"/>
            <a:ext cx="5797213" cy="275368"/>
          </a:xfrm>
          <a:custGeom>
            <a:avLst/>
            <a:gdLst/>
            <a:ahLst/>
            <a:cxnLst/>
            <a:rect r="r" b="b" t="t" l="l"/>
            <a:pathLst>
              <a:path h="275368" w="5797213">
                <a:moveTo>
                  <a:pt x="0" y="0"/>
                </a:moveTo>
                <a:lnTo>
                  <a:pt x="5797212" y="0"/>
                </a:lnTo>
                <a:lnTo>
                  <a:pt x="5797212" y="275368"/>
                </a:lnTo>
                <a:lnTo>
                  <a:pt x="0" y="275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627515">
            <a:off x="11702590" y="1686351"/>
            <a:ext cx="889508" cy="839914"/>
          </a:xfrm>
          <a:custGeom>
            <a:avLst/>
            <a:gdLst/>
            <a:ahLst/>
            <a:cxnLst/>
            <a:rect r="r" b="b" t="t" l="l"/>
            <a:pathLst>
              <a:path h="839914" w="889508">
                <a:moveTo>
                  <a:pt x="0" y="0"/>
                </a:moveTo>
                <a:lnTo>
                  <a:pt x="889509" y="0"/>
                </a:lnTo>
                <a:lnTo>
                  <a:pt x="889509" y="839914"/>
                </a:lnTo>
                <a:lnTo>
                  <a:pt x="0" y="839914"/>
                </a:lnTo>
                <a:lnTo>
                  <a:pt x="0" y="0"/>
                </a:lnTo>
                <a:close/>
              </a:path>
            </a:pathLst>
          </a:custGeom>
          <a:blipFill>
            <a:blip r:embed="rId6">
              <a:extLst>
                <a:ext uri="{96DAC541-7B7A-43D3-8B79-37D633B846F1}">
                  <asvg:svgBlip xmlns:asvg="http://schemas.microsoft.com/office/drawing/2016/SVG/main" r:embed="rId7"/>
                </a:ext>
              </a:extLst>
            </a:blip>
            <a:stretch>
              <a:fillRect l="-47490" t="-49951" r="0" b="0"/>
            </a:stretch>
          </a:blipFill>
        </p:spPr>
      </p:sp>
      <p:sp>
        <p:nvSpPr>
          <p:cNvPr name="TextBox 9" id="9"/>
          <p:cNvSpPr txBox="true"/>
          <p:nvPr/>
        </p:nvSpPr>
        <p:spPr>
          <a:xfrm rot="0">
            <a:off x="6283854" y="1963433"/>
            <a:ext cx="5720292" cy="1285765"/>
          </a:xfrm>
          <a:prstGeom prst="rect">
            <a:avLst/>
          </a:prstGeom>
        </p:spPr>
        <p:txBody>
          <a:bodyPr anchor="t" rtlCol="false" tIns="0" lIns="0" bIns="0" rIns="0">
            <a:spAutoFit/>
          </a:bodyPr>
          <a:lstStyle/>
          <a:p>
            <a:pPr algn="ctr">
              <a:lnSpc>
                <a:spcPts val="10500"/>
              </a:lnSpc>
              <a:spcBef>
                <a:spcPct val="0"/>
              </a:spcBef>
            </a:pPr>
            <a:r>
              <a:rPr lang="en-US" sz="7500">
                <a:solidFill>
                  <a:srgbClr val="FD967E"/>
                </a:solidFill>
                <a:latin typeface="Le Petit Cochon"/>
              </a:rPr>
              <a:t>POLYMORPHISM</a:t>
            </a:r>
          </a:p>
        </p:txBody>
      </p:sp>
      <p:sp>
        <p:nvSpPr>
          <p:cNvPr name="TextBox 10" id="10"/>
          <p:cNvSpPr txBox="true"/>
          <p:nvPr/>
        </p:nvSpPr>
        <p:spPr>
          <a:xfrm rot="0">
            <a:off x="3474562" y="3754082"/>
            <a:ext cx="12218701" cy="4621177"/>
          </a:xfrm>
          <a:prstGeom prst="rect">
            <a:avLst/>
          </a:prstGeom>
        </p:spPr>
        <p:txBody>
          <a:bodyPr anchor="t" rtlCol="false" tIns="0" lIns="0" bIns="0" rIns="0">
            <a:spAutoFit/>
          </a:bodyPr>
          <a:lstStyle/>
          <a:p>
            <a:pPr algn="ctr">
              <a:lnSpc>
                <a:spcPts val="4620"/>
              </a:lnSpc>
              <a:spcBef>
                <a:spcPct val="0"/>
              </a:spcBef>
            </a:pPr>
            <a:r>
              <a:rPr lang="en-US" sz="3300">
                <a:solidFill>
                  <a:srgbClr val="514543"/>
                </a:solidFill>
                <a:latin typeface="Dreaming Outloud Sans"/>
              </a:rPr>
              <a:t>Polymorphism memungkinkan penggunaan objek dari kelas tertentu sebagai objek dari kelas yang lebih umum, yang kemudian dapat berperilaku sesuai dengan jenis spesifiknya. Ini meningkatkan fleksibilitas penggunaan objek dan memungkinkan untuk menangani berbagai situasi dengan cara yang lebih umum. Di dalam code kami, kami menggunakan “@Override” untuk method DisplayMenuu() untuk setiap subclass, yang dimana tiap method akan menyajikan output yang berbeda.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3249198"/>
            <a:ext cx="5797213" cy="275368"/>
          </a:xfrm>
          <a:custGeom>
            <a:avLst/>
            <a:gdLst/>
            <a:ahLst/>
            <a:cxnLst/>
            <a:rect r="r" b="b" t="t" l="l"/>
            <a:pathLst>
              <a:path h="275368" w="5797213">
                <a:moveTo>
                  <a:pt x="0" y="0"/>
                </a:moveTo>
                <a:lnTo>
                  <a:pt x="5797212" y="0"/>
                </a:lnTo>
                <a:lnTo>
                  <a:pt x="5797212" y="275368"/>
                </a:lnTo>
                <a:lnTo>
                  <a:pt x="0" y="275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627515">
            <a:off x="11702590" y="1686351"/>
            <a:ext cx="889508" cy="839914"/>
          </a:xfrm>
          <a:custGeom>
            <a:avLst/>
            <a:gdLst/>
            <a:ahLst/>
            <a:cxnLst/>
            <a:rect r="r" b="b" t="t" l="l"/>
            <a:pathLst>
              <a:path h="839914" w="889508">
                <a:moveTo>
                  <a:pt x="0" y="0"/>
                </a:moveTo>
                <a:lnTo>
                  <a:pt x="889509" y="0"/>
                </a:lnTo>
                <a:lnTo>
                  <a:pt x="889509" y="839914"/>
                </a:lnTo>
                <a:lnTo>
                  <a:pt x="0" y="839914"/>
                </a:lnTo>
                <a:lnTo>
                  <a:pt x="0" y="0"/>
                </a:lnTo>
                <a:close/>
              </a:path>
            </a:pathLst>
          </a:custGeom>
          <a:blipFill>
            <a:blip r:embed="rId6">
              <a:extLst>
                <a:ext uri="{96DAC541-7B7A-43D3-8B79-37D633B846F1}">
                  <asvg:svgBlip xmlns:asvg="http://schemas.microsoft.com/office/drawing/2016/SVG/main" r:embed="rId7"/>
                </a:ext>
              </a:extLst>
            </a:blip>
            <a:stretch>
              <a:fillRect l="-47490" t="-49951" r="0" b="0"/>
            </a:stretch>
          </a:blipFill>
        </p:spPr>
      </p:sp>
      <p:sp>
        <p:nvSpPr>
          <p:cNvPr name="TextBox 9" id="9"/>
          <p:cNvSpPr txBox="true"/>
          <p:nvPr/>
        </p:nvSpPr>
        <p:spPr>
          <a:xfrm rot="0">
            <a:off x="5828550" y="1963433"/>
            <a:ext cx="6630900" cy="1285765"/>
          </a:xfrm>
          <a:prstGeom prst="rect">
            <a:avLst/>
          </a:prstGeom>
        </p:spPr>
        <p:txBody>
          <a:bodyPr anchor="t" rtlCol="false" tIns="0" lIns="0" bIns="0" rIns="0">
            <a:spAutoFit/>
          </a:bodyPr>
          <a:lstStyle/>
          <a:p>
            <a:pPr algn="ctr">
              <a:lnSpc>
                <a:spcPts val="10500"/>
              </a:lnSpc>
              <a:spcBef>
                <a:spcPct val="0"/>
              </a:spcBef>
            </a:pPr>
            <a:r>
              <a:rPr lang="en-US" sz="7500">
                <a:solidFill>
                  <a:srgbClr val="DCCAEC"/>
                </a:solidFill>
                <a:latin typeface="Le Petit Cochon"/>
              </a:rPr>
              <a:t>JAVA COLLECTION</a:t>
            </a:r>
          </a:p>
        </p:txBody>
      </p:sp>
      <p:sp>
        <p:nvSpPr>
          <p:cNvPr name="TextBox 10" id="10"/>
          <p:cNvSpPr txBox="true"/>
          <p:nvPr/>
        </p:nvSpPr>
        <p:spPr>
          <a:xfrm rot="0">
            <a:off x="3474562" y="3754082"/>
            <a:ext cx="12218701" cy="4621177"/>
          </a:xfrm>
          <a:prstGeom prst="rect">
            <a:avLst/>
          </a:prstGeom>
        </p:spPr>
        <p:txBody>
          <a:bodyPr anchor="t" rtlCol="false" tIns="0" lIns="0" bIns="0" rIns="0">
            <a:spAutoFit/>
          </a:bodyPr>
          <a:lstStyle/>
          <a:p>
            <a:pPr algn="ctr">
              <a:lnSpc>
                <a:spcPts val="4620"/>
              </a:lnSpc>
              <a:spcBef>
                <a:spcPct val="0"/>
              </a:spcBef>
            </a:pPr>
            <a:r>
              <a:rPr lang="en-US" sz="3300">
                <a:solidFill>
                  <a:srgbClr val="514543"/>
                </a:solidFill>
                <a:latin typeface="Dreaming Outloud Sans"/>
              </a:rPr>
              <a:t> Java Collection Framework juga menyediakan algoritma yang diperlukan untuk memanipulasi data dalam koleksi. Framework ini memungkinkan untuk melakukan berbagai tugas seperti menambah, menghapus, mencari, dan pengurutan data dengan mudah dan efektif. Di dalam code kami, kami menggunakan HashMap&lt;String, Integer&gt; untuk penyajian StokMenu makanan restoran kami. Dan kami menggunakan Arraylist untuk menyajikan Nomor meja dan pemesanan Meja.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969789" y="2837374"/>
            <a:ext cx="8348422" cy="5746164"/>
          </a:xfrm>
          <a:custGeom>
            <a:avLst/>
            <a:gdLst/>
            <a:ahLst/>
            <a:cxnLst/>
            <a:rect r="r" b="b" t="t" l="l"/>
            <a:pathLst>
              <a:path h="5746164" w="8348422">
                <a:moveTo>
                  <a:pt x="0" y="0"/>
                </a:moveTo>
                <a:lnTo>
                  <a:pt x="8348422" y="0"/>
                </a:lnTo>
                <a:lnTo>
                  <a:pt x="8348422" y="5746164"/>
                </a:lnTo>
                <a:lnTo>
                  <a:pt x="0" y="5746164"/>
                </a:lnTo>
                <a:lnTo>
                  <a:pt x="0" y="0"/>
                </a:lnTo>
                <a:close/>
              </a:path>
            </a:pathLst>
          </a:custGeom>
          <a:blipFill>
            <a:blip r:embed="rId4"/>
            <a:stretch>
              <a:fillRect l="0" t="0" r="0" b="0"/>
            </a:stretch>
          </a:blipFill>
        </p:spPr>
      </p:sp>
      <p:sp>
        <p:nvSpPr>
          <p:cNvPr name="TextBox 8" id="8"/>
          <p:cNvSpPr txBox="true"/>
          <p:nvPr/>
        </p:nvSpPr>
        <p:spPr>
          <a:xfrm rot="0">
            <a:off x="5469396" y="1519812"/>
            <a:ext cx="7349207" cy="1135292"/>
          </a:xfrm>
          <a:prstGeom prst="rect">
            <a:avLst/>
          </a:prstGeom>
        </p:spPr>
        <p:txBody>
          <a:bodyPr anchor="t" rtlCol="false" tIns="0" lIns="0" bIns="0" rIns="0">
            <a:spAutoFit/>
          </a:bodyPr>
          <a:lstStyle/>
          <a:p>
            <a:pPr algn="ctr">
              <a:lnSpc>
                <a:spcPts val="4620"/>
              </a:lnSpc>
              <a:spcBef>
                <a:spcPct val="0"/>
              </a:spcBef>
            </a:pPr>
            <a:r>
              <a:rPr lang="en-US" sz="3300">
                <a:solidFill>
                  <a:srgbClr val="514543"/>
                </a:solidFill>
                <a:latin typeface="Dreaming Outloud Sans"/>
              </a:rPr>
              <a:t>HashMap&lt;String, Integer&gt; untuk penyajian StokMenu makanan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3111514"/>
            <a:ext cx="5797213" cy="275368"/>
          </a:xfrm>
          <a:custGeom>
            <a:avLst/>
            <a:gdLst/>
            <a:ahLst/>
            <a:cxnLst/>
            <a:rect r="r" b="b" t="t" l="l"/>
            <a:pathLst>
              <a:path h="275368" w="5797213">
                <a:moveTo>
                  <a:pt x="0" y="0"/>
                </a:moveTo>
                <a:lnTo>
                  <a:pt x="5797212" y="0"/>
                </a:lnTo>
                <a:lnTo>
                  <a:pt x="5797212" y="275368"/>
                </a:lnTo>
                <a:lnTo>
                  <a:pt x="0" y="275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496167" y="1825749"/>
            <a:ext cx="7295665" cy="1285765"/>
          </a:xfrm>
          <a:prstGeom prst="rect">
            <a:avLst/>
          </a:prstGeom>
        </p:spPr>
        <p:txBody>
          <a:bodyPr anchor="t" rtlCol="false" tIns="0" lIns="0" bIns="0" rIns="0">
            <a:spAutoFit/>
          </a:bodyPr>
          <a:lstStyle/>
          <a:p>
            <a:pPr algn="ctr">
              <a:lnSpc>
                <a:spcPts val="10500"/>
              </a:lnSpc>
              <a:spcBef>
                <a:spcPct val="0"/>
              </a:spcBef>
            </a:pPr>
            <a:r>
              <a:rPr lang="en-US" sz="7500">
                <a:solidFill>
                  <a:srgbClr val="FD967E"/>
                </a:solidFill>
                <a:latin typeface="Le Petit Cochon"/>
              </a:rPr>
              <a:t>SINGLE LINKED LIST</a:t>
            </a:r>
          </a:p>
        </p:txBody>
      </p:sp>
      <p:sp>
        <p:nvSpPr>
          <p:cNvPr name="TextBox 9" id="9"/>
          <p:cNvSpPr txBox="true"/>
          <p:nvPr/>
        </p:nvSpPr>
        <p:spPr>
          <a:xfrm rot="0">
            <a:off x="3599926" y="4134166"/>
            <a:ext cx="12218701" cy="4040196"/>
          </a:xfrm>
          <a:prstGeom prst="rect">
            <a:avLst/>
          </a:prstGeom>
        </p:spPr>
        <p:txBody>
          <a:bodyPr anchor="t" rtlCol="false" tIns="0" lIns="0" bIns="0" rIns="0">
            <a:spAutoFit/>
          </a:bodyPr>
          <a:lstStyle/>
          <a:p>
            <a:pPr algn="ctr">
              <a:lnSpc>
                <a:spcPts val="4620"/>
              </a:lnSpc>
              <a:spcBef>
                <a:spcPct val="0"/>
              </a:spcBef>
            </a:pPr>
            <a:r>
              <a:rPr lang="en-US" sz="3300">
                <a:solidFill>
                  <a:srgbClr val="514543"/>
                </a:solidFill>
                <a:latin typeface="Dreaming Outloud Sans"/>
              </a:rPr>
              <a:t>Single Linked List merupakan struktur data fundamental yang digunakan dalam Computer Science untuk mengorganisasi elemen yang biasa disebut node terhubung satu sama lain menggunakan referensi ataupun link pada linear. Setiap node memiliki dua bagian utama yaitu data terdiri atas nilai dan pointer menunjuk ke node berikutnya dalam linked list. Terdiri atas dua bagian, bagian depan disebut head dan bagian belakang disebut tail.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775191" y="-473767"/>
            <a:ext cx="2968218" cy="3344471"/>
          </a:xfrm>
          <a:custGeom>
            <a:avLst/>
            <a:gdLst/>
            <a:ahLst/>
            <a:cxnLst/>
            <a:rect r="r" b="b" t="t" l="l"/>
            <a:pathLst>
              <a:path h="3344471" w="2968218">
                <a:moveTo>
                  <a:pt x="0" y="0"/>
                </a:moveTo>
                <a:lnTo>
                  <a:pt x="2968218" y="0"/>
                </a:lnTo>
                <a:lnTo>
                  <a:pt x="2968218"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38583" y="7309024"/>
            <a:ext cx="3023646" cy="3406925"/>
          </a:xfrm>
          <a:custGeom>
            <a:avLst/>
            <a:gdLst/>
            <a:ahLst/>
            <a:cxnLst/>
            <a:rect r="r" b="b" t="t" l="l"/>
            <a:pathLst>
              <a:path h="3406925" w="3023646">
                <a:moveTo>
                  <a:pt x="3023645" y="0"/>
                </a:moveTo>
                <a:lnTo>
                  <a:pt x="0" y="0"/>
                </a:lnTo>
                <a:lnTo>
                  <a:pt x="0" y="3406924"/>
                </a:lnTo>
                <a:lnTo>
                  <a:pt x="3023645" y="3406924"/>
                </a:lnTo>
                <a:lnTo>
                  <a:pt x="30236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113851" y="2261856"/>
            <a:ext cx="6726838" cy="5763288"/>
          </a:xfrm>
          <a:custGeom>
            <a:avLst/>
            <a:gdLst/>
            <a:ahLst/>
            <a:cxnLst/>
            <a:rect r="r" b="b" t="t" l="l"/>
            <a:pathLst>
              <a:path h="5763288" w="6726838">
                <a:moveTo>
                  <a:pt x="0" y="0"/>
                </a:moveTo>
                <a:lnTo>
                  <a:pt x="6726838" y="0"/>
                </a:lnTo>
                <a:lnTo>
                  <a:pt x="6726838" y="5763288"/>
                </a:lnTo>
                <a:lnTo>
                  <a:pt x="0" y="5763288"/>
                </a:lnTo>
                <a:lnTo>
                  <a:pt x="0" y="0"/>
                </a:lnTo>
                <a:close/>
              </a:path>
            </a:pathLst>
          </a:custGeom>
          <a:blipFill>
            <a:blip r:embed="rId4"/>
            <a:stretch>
              <a:fillRect l="0" t="0" r="0" b="0"/>
            </a:stretch>
          </a:blipFill>
        </p:spPr>
      </p:sp>
      <p:sp>
        <p:nvSpPr>
          <p:cNvPr name="Freeform 8" id="8"/>
          <p:cNvSpPr/>
          <p:nvPr/>
        </p:nvSpPr>
        <p:spPr>
          <a:xfrm flipH="false" flipV="false" rot="0">
            <a:off x="10321878" y="4770591"/>
            <a:ext cx="5453313" cy="3254553"/>
          </a:xfrm>
          <a:custGeom>
            <a:avLst/>
            <a:gdLst/>
            <a:ahLst/>
            <a:cxnLst/>
            <a:rect r="r" b="b" t="t" l="l"/>
            <a:pathLst>
              <a:path h="3254553" w="5453313">
                <a:moveTo>
                  <a:pt x="0" y="0"/>
                </a:moveTo>
                <a:lnTo>
                  <a:pt x="5453313" y="0"/>
                </a:lnTo>
                <a:lnTo>
                  <a:pt x="5453313" y="3254553"/>
                </a:lnTo>
                <a:lnTo>
                  <a:pt x="0" y="3254553"/>
                </a:lnTo>
                <a:lnTo>
                  <a:pt x="0" y="0"/>
                </a:lnTo>
                <a:close/>
              </a:path>
            </a:pathLst>
          </a:custGeom>
          <a:blipFill>
            <a:blip r:embed="rId5"/>
            <a:stretch>
              <a:fillRect l="0" t="0" r="0" b="0"/>
            </a:stretch>
          </a:blipFill>
        </p:spPr>
      </p:sp>
      <p:sp>
        <p:nvSpPr>
          <p:cNvPr name="TextBox 9" id="9"/>
          <p:cNvSpPr txBox="true"/>
          <p:nvPr/>
        </p:nvSpPr>
        <p:spPr>
          <a:xfrm rot="0">
            <a:off x="11241314" y="3816738"/>
            <a:ext cx="3614440" cy="629854"/>
          </a:xfrm>
          <a:prstGeom prst="rect">
            <a:avLst/>
          </a:prstGeom>
        </p:spPr>
        <p:txBody>
          <a:bodyPr anchor="t" rtlCol="false" tIns="0" lIns="0" bIns="0" rIns="0">
            <a:spAutoFit/>
          </a:bodyPr>
          <a:lstStyle/>
          <a:p>
            <a:pPr algn="ctr">
              <a:lnSpc>
                <a:spcPts val="5179"/>
              </a:lnSpc>
              <a:spcBef>
                <a:spcPct val="0"/>
              </a:spcBef>
            </a:pPr>
            <a:r>
              <a:rPr lang="en-US" sz="3699">
                <a:solidFill>
                  <a:srgbClr val="514543"/>
                </a:solidFill>
                <a:latin typeface="Dreaming Outloud Sans"/>
              </a:rPr>
              <a:t>Single Linked List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483123" y="7256166"/>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2647846"/>
            <a:ext cx="5797213" cy="275368"/>
          </a:xfrm>
          <a:custGeom>
            <a:avLst/>
            <a:gdLst/>
            <a:ahLst/>
            <a:cxnLst/>
            <a:rect r="r" b="b" t="t" l="l"/>
            <a:pathLst>
              <a:path h="275368" w="5797213">
                <a:moveTo>
                  <a:pt x="0" y="0"/>
                </a:moveTo>
                <a:lnTo>
                  <a:pt x="5797212" y="0"/>
                </a:lnTo>
                <a:lnTo>
                  <a:pt x="5797212" y="275368"/>
                </a:lnTo>
                <a:lnTo>
                  <a:pt x="0" y="275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603103" y="1443612"/>
            <a:ext cx="7081794" cy="1193690"/>
          </a:xfrm>
          <a:prstGeom prst="rect">
            <a:avLst/>
          </a:prstGeom>
        </p:spPr>
        <p:txBody>
          <a:bodyPr anchor="t" rtlCol="false" tIns="0" lIns="0" bIns="0" rIns="0">
            <a:spAutoFit/>
          </a:bodyPr>
          <a:lstStyle/>
          <a:p>
            <a:pPr algn="ctr">
              <a:lnSpc>
                <a:spcPts val="9800"/>
              </a:lnSpc>
              <a:spcBef>
                <a:spcPct val="0"/>
              </a:spcBef>
            </a:pPr>
            <a:r>
              <a:rPr lang="en-US" sz="7000">
                <a:solidFill>
                  <a:srgbClr val="DCCAEC"/>
                </a:solidFill>
                <a:latin typeface="Le Petit Cochon"/>
              </a:rPr>
              <a:t>DOUBLE LINKED LIST</a:t>
            </a:r>
          </a:p>
        </p:txBody>
      </p:sp>
      <p:sp>
        <p:nvSpPr>
          <p:cNvPr name="TextBox 9" id="9"/>
          <p:cNvSpPr txBox="true"/>
          <p:nvPr/>
        </p:nvSpPr>
        <p:spPr>
          <a:xfrm rot="0">
            <a:off x="2564536" y="3201573"/>
            <a:ext cx="13158929" cy="5631087"/>
          </a:xfrm>
          <a:prstGeom prst="rect">
            <a:avLst/>
          </a:prstGeom>
        </p:spPr>
        <p:txBody>
          <a:bodyPr anchor="t" rtlCol="false" tIns="0" lIns="0" bIns="0" rIns="0">
            <a:spAutoFit/>
          </a:bodyPr>
          <a:lstStyle/>
          <a:p>
            <a:pPr algn="ctr">
              <a:lnSpc>
                <a:spcPts val="4060"/>
              </a:lnSpc>
              <a:spcBef>
                <a:spcPct val="0"/>
              </a:spcBef>
            </a:pPr>
            <a:r>
              <a:rPr lang="en-US" sz="2900">
                <a:solidFill>
                  <a:srgbClr val="514543"/>
                </a:solidFill>
                <a:latin typeface="Dreaming Outloud Sans"/>
              </a:rPr>
              <a:t>Dalam kode kami, kami menggunakan dua daftar Linked List dalam class ActivityLog. Ini ditunjukkan oleh deklarasi node, yang menggunakan referensi "next" untuk menunjukkan node selanjutnya dan "prev" untuk menunjukkan node sebelumnya. Kelas ActivityLog adalah class yang berfungsi untuk menyimpan data pendapatan Restoran untuk tujuh hari sebelumnya (Histori). memberi pemilik restoran akses ke data pendapatan selama tujuh hari. Kemudian mendeklarasikan atribut "LogNode" yang sama seperti sebelumnya, yang terdiri dari "kepala", "tail", dan "current" untuk melacak node pertama, terakhir, dan saat ini. node. Ada dua metode: "addLog" yang menambahkan node baru ke awal daftar dan mengatur referensi "next" dan "prev" untuk menjaga hubungan dua arah; dan "printCurrentLog" menampilkan informasi dari node.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483123" y="7256166"/>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361047" y="5183972"/>
            <a:ext cx="8524295" cy="3432757"/>
          </a:xfrm>
          <a:custGeom>
            <a:avLst/>
            <a:gdLst/>
            <a:ahLst/>
            <a:cxnLst/>
            <a:rect r="r" b="b" t="t" l="l"/>
            <a:pathLst>
              <a:path h="3432757" w="8524295">
                <a:moveTo>
                  <a:pt x="0" y="0"/>
                </a:moveTo>
                <a:lnTo>
                  <a:pt x="8524296" y="0"/>
                </a:lnTo>
                <a:lnTo>
                  <a:pt x="8524296" y="3432756"/>
                </a:lnTo>
                <a:lnTo>
                  <a:pt x="0" y="3432756"/>
                </a:lnTo>
                <a:lnTo>
                  <a:pt x="0" y="0"/>
                </a:lnTo>
                <a:close/>
              </a:path>
            </a:pathLst>
          </a:custGeom>
          <a:blipFill>
            <a:blip r:embed="rId4"/>
            <a:stretch>
              <a:fillRect l="0" t="0" r="0" b="0"/>
            </a:stretch>
          </a:blipFill>
        </p:spPr>
      </p:sp>
      <p:sp>
        <p:nvSpPr>
          <p:cNvPr name="Freeform 8" id="8"/>
          <p:cNvSpPr/>
          <p:nvPr/>
        </p:nvSpPr>
        <p:spPr>
          <a:xfrm flipH="false" flipV="false" rot="0">
            <a:off x="2564536" y="1835341"/>
            <a:ext cx="5492578" cy="3767996"/>
          </a:xfrm>
          <a:custGeom>
            <a:avLst/>
            <a:gdLst/>
            <a:ahLst/>
            <a:cxnLst/>
            <a:rect r="r" b="b" t="t" l="l"/>
            <a:pathLst>
              <a:path h="3767996" w="5492578">
                <a:moveTo>
                  <a:pt x="0" y="0"/>
                </a:moveTo>
                <a:lnTo>
                  <a:pt x="5492578" y="0"/>
                </a:lnTo>
                <a:lnTo>
                  <a:pt x="5492578" y="3767996"/>
                </a:lnTo>
                <a:lnTo>
                  <a:pt x="0" y="3767996"/>
                </a:lnTo>
                <a:lnTo>
                  <a:pt x="0" y="0"/>
                </a:lnTo>
                <a:close/>
              </a:path>
            </a:pathLst>
          </a:custGeom>
          <a:blipFill>
            <a:blip r:embed="rId5"/>
            <a:stretch>
              <a:fillRect l="0" t="0" r="0" b="0"/>
            </a:stretch>
          </a:blipFill>
        </p:spPr>
      </p:sp>
      <p:sp>
        <p:nvSpPr>
          <p:cNvPr name="TextBox 9" id="9"/>
          <p:cNvSpPr txBox="true"/>
          <p:nvPr/>
        </p:nvSpPr>
        <p:spPr>
          <a:xfrm rot="0">
            <a:off x="9573060" y="3962343"/>
            <a:ext cx="4100269" cy="629920"/>
          </a:xfrm>
          <a:prstGeom prst="rect">
            <a:avLst/>
          </a:prstGeom>
        </p:spPr>
        <p:txBody>
          <a:bodyPr anchor="t" rtlCol="false" tIns="0" lIns="0" bIns="0" rIns="0">
            <a:spAutoFit/>
          </a:bodyPr>
          <a:lstStyle/>
          <a:p>
            <a:pPr algn="ctr">
              <a:lnSpc>
                <a:spcPts val="5179"/>
              </a:lnSpc>
              <a:spcBef>
                <a:spcPct val="0"/>
              </a:spcBef>
            </a:pPr>
            <a:r>
              <a:rPr lang="en-US" sz="3699">
                <a:solidFill>
                  <a:srgbClr val="514543"/>
                </a:solidFill>
                <a:latin typeface="Dreaming Outloud Sans"/>
              </a:rPr>
              <a:t>class ActivityLog</a:t>
            </a:r>
          </a:p>
        </p:txBody>
      </p:sp>
      <p:sp>
        <p:nvSpPr>
          <p:cNvPr name="Freeform 10" id="10"/>
          <p:cNvSpPr/>
          <p:nvPr/>
        </p:nvSpPr>
        <p:spPr>
          <a:xfrm flipH="false" flipV="false" rot="-5828955">
            <a:off x="13228576" y="3609061"/>
            <a:ext cx="889508" cy="839914"/>
          </a:xfrm>
          <a:custGeom>
            <a:avLst/>
            <a:gdLst/>
            <a:ahLst/>
            <a:cxnLst/>
            <a:rect r="r" b="b" t="t" l="l"/>
            <a:pathLst>
              <a:path h="839914" w="889508">
                <a:moveTo>
                  <a:pt x="0" y="0"/>
                </a:moveTo>
                <a:lnTo>
                  <a:pt x="889508" y="0"/>
                </a:lnTo>
                <a:lnTo>
                  <a:pt x="889508" y="839914"/>
                </a:lnTo>
                <a:lnTo>
                  <a:pt x="0" y="839914"/>
                </a:lnTo>
                <a:lnTo>
                  <a:pt x="0" y="0"/>
                </a:lnTo>
                <a:close/>
              </a:path>
            </a:pathLst>
          </a:custGeom>
          <a:blipFill>
            <a:blip r:embed="rId6">
              <a:extLst>
                <a:ext uri="{96DAC541-7B7A-43D3-8B79-37D633B846F1}">
                  <asvg:svgBlip xmlns:asvg="http://schemas.microsoft.com/office/drawing/2016/SVG/main" r:embed="rId7"/>
                </a:ext>
              </a:extLst>
            </a:blip>
            <a:stretch>
              <a:fillRect l="-47490" t="-49951"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483123" y="7256166"/>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088627" y="1576962"/>
            <a:ext cx="6828008" cy="3928595"/>
          </a:xfrm>
          <a:custGeom>
            <a:avLst/>
            <a:gdLst/>
            <a:ahLst/>
            <a:cxnLst/>
            <a:rect r="r" b="b" t="t" l="l"/>
            <a:pathLst>
              <a:path h="3928595" w="6828008">
                <a:moveTo>
                  <a:pt x="0" y="0"/>
                </a:moveTo>
                <a:lnTo>
                  <a:pt x="6828009" y="0"/>
                </a:lnTo>
                <a:lnTo>
                  <a:pt x="6828009" y="3928595"/>
                </a:lnTo>
                <a:lnTo>
                  <a:pt x="0" y="3928595"/>
                </a:lnTo>
                <a:lnTo>
                  <a:pt x="0" y="0"/>
                </a:lnTo>
                <a:close/>
              </a:path>
            </a:pathLst>
          </a:custGeom>
          <a:blipFill>
            <a:blip r:embed="rId4"/>
            <a:stretch>
              <a:fillRect l="0" t="0" r="0" b="0"/>
            </a:stretch>
          </a:blipFill>
        </p:spPr>
      </p:sp>
      <p:sp>
        <p:nvSpPr>
          <p:cNvPr name="Freeform 8" id="8"/>
          <p:cNvSpPr/>
          <p:nvPr/>
        </p:nvSpPr>
        <p:spPr>
          <a:xfrm flipH="false" flipV="false" rot="0">
            <a:off x="3786419" y="6121727"/>
            <a:ext cx="10715163" cy="3412602"/>
          </a:xfrm>
          <a:custGeom>
            <a:avLst/>
            <a:gdLst/>
            <a:ahLst/>
            <a:cxnLst/>
            <a:rect r="r" b="b" t="t" l="l"/>
            <a:pathLst>
              <a:path h="3412602" w="10715163">
                <a:moveTo>
                  <a:pt x="0" y="0"/>
                </a:moveTo>
                <a:lnTo>
                  <a:pt x="10715162" y="0"/>
                </a:lnTo>
                <a:lnTo>
                  <a:pt x="10715162" y="3412602"/>
                </a:lnTo>
                <a:lnTo>
                  <a:pt x="0" y="3412602"/>
                </a:lnTo>
                <a:lnTo>
                  <a:pt x="0" y="0"/>
                </a:lnTo>
                <a:close/>
              </a:path>
            </a:pathLst>
          </a:custGeom>
          <a:blipFill>
            <a:blip r:embed="rId5"/>
            <a:stretch>
              <a:fillRect l="0" t="0" r="0" b="0"/>
            </a:stretch>
          </a:blipFill>
        </p:spPr>
      </p:sp>
      <p:sp>
        <p:nvSpPr>
          <p:cNvPr name="TextBox 9" id="9"/>
          <p:cNvSpPr txBox="true"/>
          <p:nvPr/>
        </p:nvSpPr>
        <p:spPr>
          <a:xfrm rot="0">
            <a:off x="2960129" y="4061026"/>
            <a:ext cx="4100269" cy="629920"/>
          </a:xfrm>
          <a:prstGeom prst="rect">
            <a:avLst/>
          </a:prstGeom>
        </p:spPr>
        <p:txBody>
          <a:bodyPr anchor="t" rtlCol="false" tIns="0" lIns="0" bIns="0" rIns="0">
            <a:spAutoFit/>
          </a:bodyPr>
          <a:lstStyle/>
          <a:p>
            <a:pPr algn="ctr">
              <a:lnSpc>
                <a:spcPts val="5179"/>
              </a:lnSpc>
              <a:spcBef>
                <a:spcPct val="0"/>
              </a:spcBef>
            </a:pPr>
            <a:r>
              <a:rPr lang="en-US" sz="3699">
                <a:solidFill>
                  <a:srgbClr val="514543"/>
                </a:solidFill>
                <a:latin typeface="Dreaming Outloud Sans"/>
              </a:rPr>
              <a:t>class ActivityLog</a:t>
            </a:r>
          </a:p>
        </p:txBody>
      </p:sp>
      <p:sp>
        <p:nvSpPr>
          <p:cNvPr name="Freeform 10" id="10"/>
          <p:cNvSpPr/>
          <p:nvPr/>
        </p:nvSpPr>
        <p:spPr>
          <a:xfrm flipH="false" flipV="false" rot="9609272">
            <a:off x="2515375" y="3724920"/>
            <a:ext cx="889508" cy="839914"/>
          </a:xfrm>
          <a:custGeom>
            <a:avLst/>
            <a:gdLst/>
            <a:ahLst/>
            <a:cxnLst/>
            <a:rect r="r" b="b" t="t" l="l"/>
            <a:pathLst>
              <a:path h="839914" w="889508">
                <a:moveTo>
                  <a:pt x="0" y="0"/>
                </a:moveTo>
                <a:lnTo>
                  <a:pt x="889508" y="0"/>
                </a:lnTo>
                <a:lnTo>
                  <a:pt x="889508" y="839913"/>
                </a:lnTo>
                <a:lnTo>
                  <a:pt x="0" y="839913"/>
                </a:lnTo>
                <a:lnTo>
                  <a:pt x="0" y="0"/>
                </a:lnTo>
                <a:close/>
              </a:path>
            </a:pathLst>
          </a:custGeom>
          <a:blipFill>
            <a:blip r:embed="rId6">
              <a:extLst>
                <a:ext uri="{96DAC541-7B7A-43D3-8B79-37D633B846F1}">
                  <asvg:svgBlip xmlns:asvg="http://schemas.microsoft.com/office/drawing/2016/SVG/main" r:embed="rId7"/>
                </a:ext>
              </a:extLst>
            </a:blip>
            <a:stretch>
              <a:fillRect l="-47490" t="-49951"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483123" y="7256166"/>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3150316"/>
            <a:ext cx="5797213" cy="275368"/>
          </a:xfrm>
          <a:custGeom>
            <a:avLst/>
            <a:gdLst/>
            <a:ahLst/>
            <a:cxnLst/>
            <a:rect r="r" b="b" t="t" l="l"/>
            <a:pathLst>
              <a:path h="275368" w="5797213">
                <a:moveTo>
                  <a:pt x="0" y="0"/>
                </a:moveTo>
                <a:lnTo>
                  <a:pt x="5797212" y="0"/>
                </a:lnTo>
                <a:lnTo>
                  <a:pt x="5797212" y="275368"/>
                </a:lnTo>
                <a:lnTo>
                  <a:pt x="0" y="275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886894" y="1956627"/>
            <a:ext cx="10514212" cy="1193690"/>
          </a:xfrm>
          <a:prstGeom prst="rect">
            <a:avLst/>
          </a:prstGeom>
        </p:spPr>
        <p:txBody>
          <a:bodyPr anchor="t" rtlCol="false" tIns="0" lIns="0" bIns="0" rIns="0">
            <a:spAutoFit/>
          </a:bodyPr>
          <a:lstStyle/>
          <a:p>
            <a:pPr algn="ctr">
              <a:lnSpc>
                <a:spcPts val="9800"/>
              </a:lnSpc>
              <a:spcBef>
                <a:spcPct val="0"/>
              </a:spcBef>
            </a:pPr>
            <a:r>
              <a:rPr lang="en-US" sz="7000">
                <a:solidFill>
                  <a:srgbClr val="FD967E"/>
                </a:solidFill>
                <a:latin typeface="Le Petit Cochon"/>
              </a:rPr>
              <a:t>SINGLE CIRCULAR LINKED LIST</a:t>
            </a:r>
          </a:p>
        </p:txBody>
      </p:sp>
      <p:sp>
        <p:nvSpPr>
          <p:cNvPr name="TextBox 9" id="9"/>
          <p:cNvSpPr txBox="true"/>
          <p:nvPr/>
        </p:nvSpPr>
        <p:spPr>
          <a:xfrm rot="0">
            <a:off x="3545880" y="3881548"/>
            <a:ext cx="11836570" cy="4321105"/>
          </a:xfrm>
          <a:prstGeom prst="rect">
            <a:avLst/>
          </a:prstGeom>
        </p:spPr>
        <p:txBody>
          <a:bodyPr anchor="t" rtlCol="false" tIns="0" lIns="0" bIns="0" rIns="0">
            <a:spAutoFit/>
          </a:bodyPr>
          <a:lstStyle/>
          <a:p>
            <a:pPr algn="ctr">
              <a:lnSpc>
                <a:spcPts val="4339"/>
              </a:lnSpc>
              <a:spcBef>
                <a:spcPct val="0"/>
              </a:spcBef>
            </a:pPr>
            <a:r>
              <a:rPr lang="en-US" sz="3099">
                <a:solidFill>
                  <a:srgbClr val="514543"/>
                </a:solidFill>
                <a:latin typeface="Dreaming Outloud Sans"/>
              </a:rPr>
              <a:t>Dalam Code kami, kami memakai Class turunan dari Koki yang bernama ShiftKoki. Kelas ShiftKoki memiliki atribut baru yaitu String shiftWaktu. Kami membuat method addShift untuk memasukan data shift koki yang akan dimasukan ke Single Circular Linked List. Kami menggunakan Single Circular Linked List yang berfungsi untuk mencetak informasi Shift koki yang ada. Dengan menggunakan fitur dari Single Circular Linked List, customer sebagai user bisa melihat shift yang ada dan menekan next untuk melihat shift selanjutnya.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483123" y="7256166"/>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6216320" y="1510287"/>
            <a:ext cx="5855360" cy="629854"/>
          </a:xfrm>
          <a:prstGeom prst="rect">
            <a:avLst/>
          </a:prstGeom>
        </p:spPr>
        <p:txBody>
          <a:bodyPr anchor="t" rtlCol="false" tIns="0" lIns="0" bIns="0" rIns="0">
            <a:spAutoFit/>
          </a:bodyPr>
          <a:lstStyle/>
          <a:p>
            <a:pPr algn="ctr">
              <a:lnSpc>
                <a:spcPts val="5179"/>
              </a:lnSpc>
              <a:spcBef>
                <a:spcPct val="0"/>
              </a:spcBef>
            </a:pPr>
            <a:r>
              <a:rPr lang="en-US" sz="3699">
                <a:solidFill>
                  <a:srgbClr val="514543"/>
                </a:solidFill>
                <a:latin typeface="Dreaming Outloud Sans"/>
              </a:rPr>
              <a:t>class ShiftKoki extends Koki</a:t>
            </a:r>
          </a:p>
        </p:txBody>
      </p:sp>
      <p:sp>
        <p:nvSpPr>
          <p:cNvPr name="Freeform 8" id="8"/>
          <p:cNvSpPr/>
          <p:nvPr/>
        </p:nvSpPr>
        <p:spPr>
          <a:xfrm flipH="false" flipV="false" rot="9609272">
            <a:off x="5430079" y="1142317"/>
            <a:ext cx="889508" cy="839914"/>
          </a:xfrm>
          <a:custGeom>
            <a:avLst/>
            <a:gdLst/>
            <a:ahLst/>
            <a:cxnLst/>
            <a:rect r="r" b="b" t="t" l="l"/>
            <a:pathLst>
              <a:path h="839914" w="889508">
                <a:moveTo>
                  <a:pt x="0" y="0"/>
                </a:moveTo>
                <a:lnTo>
                  <a:pt x="889509" y="0"/>
                </a:lnTo>
                <a:lnTo>
                  <a:pt x="889509" y="839914"/>
                </a:lnTo>
                <a:lnTo>
                  <a:pt x="0" y="839914"/>
                </a:lnTo>
                <a:lnTo>
                  <a:pt x="0" y="0"/>
                </a:lnTo>
                <a:close/>
              </a:path>
            </a:pathLst>
          </a:custGeom>
          <a:blipFill>
            <a:blip r:embed="rId4">
              <a:extLst>
                <a:ext uri="{96DAC541-7B7A-43D3-8B79-37D633B846F1}">
                  <asvg:svgBlip xmlns:asvg="http://schemas.microsoft.com/office/drawing/2016/SVG/main" r:embed="rId5"/>
                </a:ext>
              </a:extLst>
            </a:blip>
            <a:stretch>
              <a:fillRect l="-47490" t="-49951" r="0" b="0"/>
            </a:stretch>
          </a:blipFill>
        </p:spPr>
      </p:sp>
      <p:sp>
        <p:nvSpPr>
          <p:cNvPr name="Freeform 9" id="9"/>
          <p:cNvSpPr/>
          <p:nvPr/>
        </p:nvSpPr>
        <p:spPr>
          <a:xfrm flipH="false" flipV="false" rot="0">
            <a:off x="4278258" y="2339037"/>
            <a:ext cx="9731485" cy="6414161"/>
          </a:xfrm>
          <a:custGeom>
            <a:avLst/>
            <a:gdLst/>
            <a:ahLst/>
            <a:cxnLst/>
            <a:rect r="r" b="b" t="t" l="l"/>
            <a:pathLst>
              <a:path h="6414161" w="9731485">
                <a:moveTo>
                  <a:pt x="0" y="0"/>
                </a:moveTo>
                <a:lnTo>
                  <a:pt x="9731484" y="0"/>
                </a:lnTo>
                <a:lnTo>
                  <a:pt x="9731484" y="6414161"/>
                </a:lnTo>
                <a:lnTo>
                  <a:pt x="0" y="6414161"/>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45394" y="3249198"/>
            <a:ext cx="5797213" cy="275368"/>
          </a:xfrm>
          <a:custGeom>
            <a:avLst/>
            <a:gdLst/>
            <a:ahLst/>
            <a:cxnLst/>
            <a:rect r="r" b="b" t="t" l="l"/>
            <a:pathLst>
              <a:path h="275368" w="5797213">
                <a:moveTo>
                  <a:pt x="0" y="0"/>
                </a:moveTo>
                <a:lnTo>
                  <a:pt x="5797212" y="0"/>
                </a:lnTo>
                <a:lnTo>
                  <a:pt x="5797212" y="275368"/>
                </a:lnTo>
                <a:lnTo>
                  <a:pt x="0" y="275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534538" y="1716965"/>
            <a:ext cx="1418368" cy="1418368"/>
          </a:xfrm>
          <a:custGeom>
            <a:avLst/>
            <a:gdLst/>
            <a:ahLst/>
            <a:cxnLst/>
            <a:rect r="r" b="b" t="t" l="l"/>
            <a:pathLst>
              <a:path h="1418368" w="1418368">
                <a:moveTo>
                  <a:pt x="0" y="0"/>
                </a:moveTo>
                <a:lnTo>
                  <a:pt x="1418368" y="0"/>
                </a:lnTo>
                <a:lnTo>
                  <a:pt x="1418368" y="1418368"/>
                </a:lnTo>
                <a:lnTo>
                  <a:pt x="0" y="1418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163749" y="2331972"/>
            <a:ext cx="995190" cy="1834452"/>
          </a:xfrm>
          <a:custGeom>
            <a:avLst/>
            <a:gdLst/>
            <a:ahLst/>
            <a:cxnLst/>
            <a:rect r="r" b="b" t="t" l="l"/>
            <a:pathLst>
              <a:path h="1834452" w="995190">
                <a:moveTo>
                  <a:pt x="0" y="0"/>
                </a:moveTo>
                <a:lnTo>
                  <a:pt x="995190" y="0"/>
                </a:lnTo>
                <a:lnTo>
                  <a:pt x="995190" y="1834452"/>
                </a:lnTo>
                <a:lnTo>
                  <a:pt x="0" y="1834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6946690" y="1849568"/>
            <a:ext cx="4394619" cy="1285765"/>
          </a:xfrm>
          <a:prstGeom prst="rect">
            <a:avLst/>
          </a:prstGeom>
        </p:spPr>
        <p:txBody>
          <a:bodyPr anchor="t" rtlCol="false" tIns="0" lIns="0" bIns="0" rIns="0">
            <a:spAutoFit/>
          </a:bodyPr>
          <a:lstStyle/>
          <a:p>
            <a:pPr algn="ctr">
              <a:lnSpc>
                <a:spcPts val="10500"/>
              </a:lnSpc>
              <a:spcBef>
                <a:spcPct val="0"/>
              </a:spcBef>
            </a:pPr>
            <a:r>
              <a:rPr lang="en-US" sz="7500">
                <a:solidFill>
                  <a:srgbClr val="FD967E"/>
                </a:solidFill>
                <a:latin typeface="Le Petit Cochon"/>
              </a:rPr>
              <a:t>FIVE SPICES</a:t>
            </a:r>
          </a:p>
        </p:txBody>
      </p:sp>
      <p:sp>
        <p:nvSpPr>
          <p:cNvPr name="TextBox 11" id="11"/>
          <p:cNvSpPr txBox="true"/>
          <p:nvPr/>
        </p:nvSpPr>
        <p:spPr>
          <a:xfrm rot="0">
            <a:off x="3890998" y="4109274"/>
            <a:ext cx="11324879" cy="4247797"/>
          </a:xfrm>
          <a:prstGeom prst="rect">
            <a:avLst/>
          </a:prstGeom>
        </p:spPr>
        <p:txBody>
          <a:bodyPr anchor="t" rtlCol="false" tIns="0" lIns="0" bIns="0" rIns="0">
            <a:spAutoFit/>
          </a:bodyPr>
          <a:lstStyle/>
          <a:p>
            <a:pPr algn="ctr">
              <a:lnSpc>
                <a:spcPts val="4200"/>
              </a:lnSpc>
              <a:spcBef>
                <a:spcPct val="0"/>
              </a:spcBef>
            </a:pPr>
            <a:r>
              <a:rPr lang="en-US" sz="3000">
                <a:solidFill>
                  <a:srgbClr val="514543"/>
                </a:solidFill>
                <a:latin typeface="Dreaming Outloud Sans"/>
              </a:rPr>
              <a:t>Kami memilih sistem OOP bertema restoran karena akan membantu mengoptimalkan efisiensi sistem yang mencakup manajemen stok, manajemen data, dan informasi penjualan sehingga berjalan lancar, yang memungkinkan pengelolaan transaksi seperti pembayaran dan penjualan lebih efisien dan akurat. Hal Ini meningkatkan efisiensi pengembangan dan pemeliharaan sistem karena memungkinkan Anda untuk berkonsentrasi pada komponen tertentu dari sistem tanpa harus mengubah seluruh kode.</a:t>
            </a:r>
          </a:p>
        </p:txBody>
      </p:sp>
      <p:sp>
        <p:nvSpPr>
          <p:cNvPr name="Freeform 12" id="12"/>
          <p:cNvSpPr/>
          <p:nvPr/>
        </p:nvSpPr>
        <p:spPr>
          <a:xfrm flipH="false" flipV="false" rot="9609272">
            <a:off x="6126667" y="1572486"/>
            <a:ext cx="889508" cy="839914"/>
          </a:xfrm>
          <a:custGeom>
            <a:avLst/>
            <a:gdLst/>
            <a:ahLst/>
            <a:cxnLst/>
            <a:rect r="r" b="b" t="t" l="l"/>
            <a:pathLst>
              <a:path h="839914" w="889508">
                <a:moveTo>
                  <a:pt x="0" y="0"/>
                </a:moveTo>
                <a:lnTo>
                  <a:pt x="889508" y="0"/>
                </a:lnTo>
                <a:lnTo>
                  <a:pt x="889508" y="839914"/>
                </a:lnTo>
                <a:lnTo>
                  <a:pt x="0" y="839914"/>
                </a:lnTo>
                <a:lnTo>
                  <a:pt x="0" y="0"/>
                </a:lnTo>
                <a:close/>
              </a:path>
            </a:pathLst>
          </a:custGeom>
          <a:blipFill>
            <a:blip r:embed="rId10">
              <a:extLst>
                <a:ext uri="{96DAC541-7B7A-43D3-8B79-37D633B846F1}">
                  <asvg:svgBlip xmlns:asvg="http://schemas.microsoft.com/office/drawing/2016/SVG/main" r:embed="rId11"/>
                </a:ext>
              </a:extLst>
            </a:blip>
            <a:stretch>
              <a:fillRect l="-47490" t="-49951"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483123" y="7256166"/>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027903" y="3390742"/>
            <a:ext cx="5855360" cy="629854"/>
          </a:xfrm>
          <a:prstGeom prst="rect">
            <a:avLst/>
          </a:prstGeom>
        </p:spPr>
        <p:txBody>
          <a:bodyPr anchor="t" rtlCol="false" tIns="0" lIns="0" bIns="0" rIns="0">
            <a:spAutoFit/>
          </a:bodyPr>
          <a:lstStyle/>
          <a:p>
            <a:pPr algn="ctr">
              <a:lnSpc>
                <a:spcPts val="5179"/>
              </a:lnSpc>
              <a:spcBef>
                <a:spcPct val="0"/>
              </a:spcBef>
            </a:pPr>
            <a:r>
              <a:rPr lang="en-US" sz="3699">
                <a:solidFill>
                  <a:srgbClr val="514543"/>
                </a:solidFill>
                <a:latin typeface="Dreaming Outloud Sans"/>
              </a:rPr>
              <a:t>class ShiftSCLLlist</a:t>
            </a:r>
          </a:p>
        </p:txBody>
      </p:sp>
      <p:sp>
        <p:nvSpPr>
          <p:cNvPr name="Freeform 8" id="8"/>
          <p:cNvSpPr/>
          <p:nvPr/>
        </p:nvSpPr>
        <p:spPr>
          <a:xfrm flipH="false" flipV="false" rot="-5400000">
            <a:off x="14699571" y="2951735"/>
            <a:ext cx="889508" cy="839914"/>
          </a:xfrm>
          <a:custGeom>
            <a:avLst/>
            <a:gdLst/>
            <a:ahLst/>
            <a:cxnLst/>
            <a:rect r="r" b="b" t="t" l="l"/>
            <a:pathLst>
              <a:path h="839914" w="889508">
                <a:moveTo>
                  <a:pt x="0" y="0"/>
                </a:moveTo>
                <a:lnTo>
                  <a:pt x="889508" y="0"/>
                </a:lnTo>
                <a:lnTo>
                  <a:pt x="889508" y="839914"/>
                </a:lnTo>
                <a:lnTo>
                  <a:pt x="0" y="839914"/>
                </a:lnTo>
                <a:lnTo>
                  <a:pt x="0" y="0"/>
                </a:lnTo>
                <a:close/>
              </a:path>
            </a:pathLst>
          </a:custGeom>
          <a:blipFill>
            <a:blip r:embed="rId4">
              <a:extLst>
                <a:ext uri="{96DAC541-7B7A-43D3-8B79-37D633B846F1}">
                  <asvg:svgBlip xmlns:asvg="http://schemas.microsoft.com/office/drawing/2016/SVG/main" r:embed="rId5"/>
                </a:ext>
              </a:extLst>
            </a:blip>
            <a:stretch>
              <a:fillRect l="-47490" t="-49951" r="0" b="0"/>
            </a:stretch>
          </a:blipFill>
        </p:spPr>
      </p:sp>
      <p:sp>
        <p:nvSpPr>
          <p:cNvPr name="Freeform 9" id="9"/>
          <p:cNvSpPr/>
          <p:nvPr/>
        </p:nvSpPr>
        <p:spPr>
          <a:xfrm flipH="false" flipV="false" rot="0">
            <a:off x="9856270" y="4705635"/>
            <a:ext cx="6198626" cy="5101061"/>
          </a:xfrm>
          <a:custGeom>
            <a:avLst/>
            <a:gdLst/>
            <a:ahLst/>
            <a:cxnLst/>
            <a:rect r="r" b="b" t="t" l="l"/>
            <a:pathLst>
              <a:path h="5101061" w="6198626">
                <a:moveTo>
                  <a:pt x="0" y="0"/>
                </a:moveTo>
                <a:lnTo>
                  <a:pt x="6198625" y="0"/>
                </a:lnTo>
                <a:lnTo>
                  <a:pt x="6198625" y="5101062"/>
                </a:lnTo>
                <a:lnTo>
                  <a:pt x="0" y="5101062"/>
                </a:lnTo>
                <a:lnTo>
                  <a:pt x="0" y="0"/>
                </a:lnTo>
                <a:close/>
              </a:path>
            </a:pathLst>
          </a:custGeom>
          <a:blipFill>
            <a:blip r:embed="rId6"/>
            <a:stretch>
              <a:fillRect l="0" t="0" r="0" b="0"/>
            </a:stretch>
          </a:blipFill>
        </p:spPr>
      </p:sp>
      <p:sp>
        <p:nvSpPr>
          <p:cNvPr name="Freeform 10" id="10"/>
          <p:cNvSpPr/>
          <p:nvPr/>
        </p:nvSpPr>
        <p:spPr>
          <a:xfrm flipH="false" flipV="false" rot="0">
            <a:off x="2540523" y="2479258"/>
            <a:ext cx="7315747" cy="5328484"/>
          </a:xfrm>
          <a:custGeom>
            <a:avLst/>
            <a:gdLst/>
            <a:ahLst/>
            <a:cxnLst/>
            <a:rect r="r" b="b" t="t" l="l"/>
            <a:pathLst>
              <a:path h="5328484" w="7315747">
                <a:moveTo>
                  <a:pt x="0" y="0"/>
                </a:moveTo>
                <a:lnTo>
                  <a:pt x="7315747" y="0"/>
                </a:lnTo>
                <a:lnTo>
                  <a:pt x="7315747" y="5328484"/>
                </a:lnTo>
                <a:lnTo>
                  <a:pt x="0" y="5328484"/>
                </a:lnTo>
                <a:lnTo>
                  <a:pt x="0" y="0"/>
                </a:lnTo>
                <a:close/>
              </a:path>
            </a:pathLst>
          </a:custGeom>
          <a:blipFill>
            <a:blip r:embed="rId7"/>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775191" y="-194155"/>
            <a:ext cx="2968218" cy="3344471"/>
          </a:xfrm>
          <a:custGeom>
            <a:avLst/>
            <a:gdLst/>
            <a:ahLst/>
            <a:cxnLst/>
            <a:rect r="r" b="b" t="t" l="l"/>
            <a:pathLst>
              <a:path h="3344471" w="2968218">
                <a:moveTo>
                  <a:pt x="0" y="0"/>
                </a:moveTo>
                <a:lnTo>
                  <a:pt x="2968218" y="0"/>
                </a:lnTo>
                <a:lnTo>
                  <a:pt x="2968218"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671168" y="7256166"/>
            <a:ext cx="3023646" cy="3406925"/>
          </a:xfrm>
          <a:custGeom>
            <a:avLst/>
            <a:gdLst/>
            <a:ahLst/>
            <a:cxnLst/>
            <a:rect r="r" b="b" t="t" l="l"/>
            <a:pathLst>
              <a:path h="3406925" w="3023646">
                <a:moveTo>
                  <a:pt x="3023645" y="0"/>
                </a:moveTo>
                <a:lnTo>
                  <a:pt x="0" y="0"/>
                </a:lnTo>
                <a:lnTo>
                  <a:pt x="0" y="3406925"/>
                </a:lnTo>
                <a:lnTo>
                  <a:pt x="3023645" y="3406925"/>
                </a:lnTo>
                <a:lnTo>
                  <a:pt x="30236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750854" y="1956627"/>
            <a:ext cx="10786292" cy="1193690"/>
          </a:xfrm>
          <a:prstGeom prst="rect">
            <a:avLst/>
          </a:prstGeom>
        </p:spPr>
        <p:txBody>
          <a:bodyPr anchor="t" rtlCol="false" tIns="0" lIns="0" bIns="0" rIns="0">
            <a:spAutoFit/>
          </a:bodyPr>
          <a:lstStyle/>
          <a:p>
            <a:pPr algn="ctr">
              <a:lnSpc>
                <a:spcPts val="9800"/>
              </a:lnSpc>
              <a:spcBef>
                <a:spcPct val="0"/>
              </a:spcBef>
            </a:pPr>
            <a:r>
              <a:rPr lang="en-US" sz="7000">
                <a:solidFill>
                  <a:srgbClr val="DCCAEC"/>
                </a:solidFill>
                <a:latin typeface="Le Petit Cochon"/>
              </a:rPr>
              <a:t>CIRCULAR DOUBLE LINKED LIST</a:t>
            </a:r>
          </a:p>
        </p:txBody>
      </p:sp>
      <p:sp>
        <p:nvSpPr>
          <p:cNvPr name="TextBox 8" id="8"/>
          <p:cNvSpPr txBox="true"/>
          <p:nvPr/>
        </p:nvSpPr>
        <p:spPr>
          <a:xfrm rot="0">
            <a:off x="2788745" y="3236041"/>
            <a:ext cx="12710511" cy="5928572"/>
          </a:xfrm>
          <a:prstGeom prst="rect">
            <a:avLst/>
          </a:prstGeom>
        </p:spPr>
        <p:txBody>
          <a:bodyPr anchor="t" rtlCol="false" tIns="0" lIns="0" bIns="0" rIns="0">
            <a:spAutoFit/>
          </a:bodyPr>
          <a:lstStyle/>
          <a:p>
            <a:pPr algn="ctr">
              <a:lnSpc>
                <a:spcPts val="3919"/>
              </a:lnSpc>
            </a:pPr>
            <a:r>
              <a:rPr lang="en-US" sz="2799">
                <a:solidFill>
                  <a:srgbClr val="514543"/>
                </a:solidFill>
                <a:latin typeface="Dreaming Outloud Sans"/>
              </a:rPr>
              <a:t>Dalam Code kami,  dideklarasi dalam kelas MenuCDLList yang mendefenisikan node dari kelas MenuItem yang menginisialisasi atribut ‘menu’ yang menyimpan objek Menu mewakili item menu, ‘next’ dan ‘prev’ diatur ke referensi this menandakan node pertama dan terakhir dalam Linked List terhubung satu sama lain. Menjadikan Linked list dapat menunjuk ke node next, prev dan mengulang ke node pertamanya kembali. Di dalam code kami, kami menggunakan Circular Double Linked List untuk mencetak menu menu yang ada di dalam code kami. Menu yang nanti dipilih dengan user juga bervariasi tergantung dengan tipe menu, yaitu Appettizer, MainCourse, Dessert, Drinks. User nanti dapat mencetak menu yang dipilih dan bisa melihat menu selanjutnya dengan menekan “n” dan sebelumnya dengan menekan “p”.</a:t>
            </a:r>
          </a:p>
          <a:p>
            <a:pPr algn="ctr">
              <a:lnSpc>
                <a:spcPts val="3919"/>
              </a:lnSpc>
              <a:spcBef>
                <a:spcPct val="0"/>
              </a:spcBef>
            </a:pPr>
          </a:p>
        </p:txBody>
      </p:sp>
      <p:sp>
        <p:nvSpPr>
          <p:cNvPr name="Freeform 9" id="9"/>
          <p:cNvSpPr/>
          <p:nvPr/>
        </p:nvSpPr>
        <p:spPr>
          <a:xfrm flipH="false" flipV="false" rot="-10689073">
            <a:off x="2980166" y="1577979"/>
            <a:ext cx="889508" cy="839914"/>
          </a:xfrm>
          <a:custGeom>
            <a:avLst/>
            <a:gdLst/>
            <a:ahLst/>
            <a:cxnLst/>
            <a:rect r="r" b="b" t="t" l="l"/>
            <a:pathLst>
              <a:path h="839914" w="889508">
                <a:moveTo>
                  <a:pt x="0" y="0"/>
                </a:moveTo>
                <a:lnTo>
                  <a:pt x="889508" y="0"/>
                </a:lnTo>
                <a:lnTo>
                  <a:pt x="889508" y="839914"/>
                </a:lnTo>
                <a:lnTo>
                  <a:pt x="0" y="839914"/>
                </a:lnTo>
                <a:lnTo>
                  <a:pt x="0" y="0"/>
                </a:lnTo>
                <a:close/>
              </a:path>
            </a:pathLst>
          </a:custGeom>
          <a:blipFill>
            <a:blip r:embed="rId4">
              <a:extLst>
                <a:ext uri="{96DAC541-7B7A-43D3-8B79-37D633B846F1}">
                  <asvg:svgBlip xmlns:asvg="http://schemas.microsoft.com/office/drawing/2016/SVG/main" r:embed="rId5"/>
                </a:ext>
              </a:extLst>
            </a:blip>
            <a:stretch>
              <a:fillRect l="-47490" t="-49951"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775191" y="-194155"/>
            <a:ext cx="2968218" cy="3344471"/>
          </a:xfrm>
          <a:custGeom>
            <a:avLst/>
            <a:gdLst/>
            <a:ahLst/>
            <a:cxnLst/>
            <a:rect r="r" b="b" t="t" l="l"/>
            <a:pathLst>
              <a:path h="3344471" w="2968218">
                <a:moveTo>
                  <a:pt x="0" y="0"/>
                </a:moveTo>
                <a:lnTo>
                  <a:pt x="2968218" y="0"/>
                </a:lnTo>
                <a:lnTo>
                  <a:pt x="2968218"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671168" y="7256166"/>
            <a:ext cx="3023646" cy="3406925"/>
          </a:xfrm>
          <a:custGeom>
            <a:avLst/>
            <a:gdLst/>
            <a:ahLst/>
            <a:cxnLst/>
            <a:rect r="r" b="b" t="t" l="l"/>
            <a:pathLst>
              <a:path h="3406925" w="3023646">
                <a:moveTo>
                  <a:pt x="3023645" y="0"/>
                </a:moveTo>
                <a:lnTo>
                  <a:pt x="0" y="0"/>
                </a:lnTo>
                <a:lnTo>
                  <a:pt x="0" y="3406925"/>
                </a:lnTo>
                <a:lnTo>
                  <a:pt x="3023645" y="3406925"/>
                </a:lnTo>
                <a:lnTo>
                  <a:pt x="30236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753817">
            <a:off x="14145555" y="3327129"/>
            <a:ext cx="889508" cy="839914"/>
          </a:xfrm>
          <a:custGeom>
            <a:avLst/>
            <a:gdLst/>
            <a:ahLst/>
            <a:cxnLst/>
            <a:rect r="r" b="b" t="t" l="l"/>
            <a:pathLst>
              <a:path h="839914" w="889508">
                <a:moveTo>
                  <a:pt x="0" y="0"/>
                </a:moveTo>
                <a:lnTo>
                  <a:pt x="889509" y="0"/>
                </a:lnTo>
                <a:lnTo>
                  <a:pt x="889509" y="839914"/>
                </a:lnTo>
                <a:lnTo>
                  <a:pt x="0" y="839914"/>
                </a:lnTo>
                <a:lnTo>
                  <a:pt x="0" y="0"/>
                </a:lnTo>
                <a:close/>
              </a:path>
            </a:pathLst>
          </a:custGeom>
          <a:blipFill>
            <a:blip r:embed="rId4">
              <a:extLst>
                <a:ext uri="{96DAC541-7B7A-43D3-8B79-37D633B846F1}">
                  <asvg:svgBlip xmlns:asvg="http://schemas.microsoft.com/office/drawing/2016/SVG/main" r:embed="rId5"/>
                </a:ext>
              </a:extLst>
            </a:blip>
            <a:stretch>
              <a:fillRect l="-47490" t="-49951" r="0" b="0"/>
            </a:stretch>
          </a:blipFill>
        </p:spPr>
      </p:sp>
      <p:sp>
        <p:nvSpPr>
          <p:cNvPr name="Freeform 8" id="8"/>
          <p:cNvSpPr/>
          <p:nvPr/>
        </p:nvSpPr>
        <p:spPr>
          <a:xfrm flipH="false" flipV="false" rot="0">
            <a:off x="2603205" y="1997936"/>
            <a:ext cx="6718900" cy="5523077"/>
          </a:xfrm>
          <a:custGeom>
            <a:avLst/>
            <a:gdLst/>
            <a:ahLst/>
            <a:cxnLst/>
            <a:rect r="r" b="b" t="t" l="l"/>
            <a:pathLst>
              <a:path h="5523077" w="6718900">
                <a:moveTo>
                  <a:pt x="0" y="0"/>
                </a:moveTo>
                <a:lnTo>
                  <a:pt x="6718899" y="0"/>
                </a:lnTo>
                <a:lnTo>
                  <a:pt x="6718899" y="5523077"/>
                </a:lnTo>
                <a:lnTo>
                  <a:pt x="0" y="5523077"/>
                </a:lnTo>
                <a:lnTo>
                  <a:pt x="0" y="0"/>
                </a:lnTo>
                <a:close/>
              </a:path>
            </a:pathLst>
          </a:custGeom>
          <a:blipFill>
            <a:blip r:embed="rId6"/>
            <a:stretch>
              <a:fillRect l="0" t="0" r="0" b="0"/>
            </a:stretch>
          </a:blipFill>
        </p:spPr>
      </p:sp>
      <p:sp>
        <p:nvSpPr>
          <p:cNvPr name="Freeform 9" id="9"/>
          <p:cNvSpPr/>
          <p:nvPr/>
        </p:nvSpPr>
        <p:spPr>
          <a:xfrm flipH="false" flipV="false" rot="0">
            <a:off x="9322104" y="5143500"/>
            <a:ext cx="7913718" cy="4264741"/>
          </a:xfrm>
          <a:custGeom>
            <a:avLst/>
            <a:gdLst/>
            <a:ahLst/>
            <a:cxnLst/>
            <a:rect r="r" b="b" t="t" l="l"/>
            <a:pathLst>
              <a:path h="4264741" w="7913718">
                <a:moveTo>
                  <a:pt x="0" y="0"/>
                </a:moveTo>
                <a:lnTo>
                  <a:pt x="7913719" y="0"/>
                </a:lnTo>
                <a:lnTo>
                  <a:pt x="7913719" y="4264741"/>
                </a:lnTo>
                <a:lnTo>
                  <a:pt x="0" y="4264741"/>
                </a:lnTo>
                <a:lnTo>
                  <a:pt x="0" y="0"/>
                </a:lnTo>
                <a:close/>
              </a:path>
            </a:pathLst>
          </a:custGeom>
          <a:blipFill>
            <a:blip r:embed="rId7"/>
            <a:stretch>
              <a:fillRect l="0" t="0" r="0" b="0"/>
            </a:stretch>
          </a:blipFill>
        </p:spPr>
      </p:sp>
      <p:sp>
        <p:nvSpPr>
          <p:cNvPr name="TextBox 10" id="10"/>
          <p:cNvSpPr txBox="true"/>
          <p:nvPr/>
        </p:nvSpPr>
        <p:spPr>
          <a:xfrm rot="0">
            <a:off x="6667623" y="3815175"/>
            <a:ext cx="12710511" cy="596790"/>
          </a:xfrm>
          <a:prstGeom prst="rect">
            <a:avLst/>
          </a:prstGeom>
        </p:spPr>
        <p:txBody>
          <a:bodyPr anchor="t" rtlCol="false" tIns="0" lIns="0" bIns="0" rIns="0">
            <a:spAutoFit/>
          </a:bodyPr>
          <a:lstStyle/>
          <a:p>
            <a:pPr algn="ctr">
              <a:lnSpc>
                <a:spcPts val="4899"/>
              </a:lnSpc>
              <a:spcBef>
                <a:spcPct val="0"/>
              </a:spcBef>
            </a:pPr>
            <a:r>
              <a:rPr lang="en-US" sz="3499">
                <a:solidFill>
                  <a:srgbClr val="514543"/>
                </a:solidFill>
                <a:latin typeface="Dreaming Outloud Sans"/>
              </a:rPr>
              <a:t>class CDLList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775191" y="-194155"/>
            <a:ext cx="2968218" cy="3344471"/>
          </a:xfrm>
          <a:custGeom>
            <a:avLst/>
            <a:gdLst/>
            <a:ahLst/>
            <a:cxnLst/>
            <a:rect r="r" b="b" t="t" l="l"/>
            <a:pathLst>
              <a:path h="3344471" w="2968218">
                <a:moveTo>
                  <a:pt x="0" y="0"/>
                </a:moveTo>
                <a:lnTo>
                  <a:pt x="2968218" y="0"/>
                </a:lnTo>
                <a:lnTo>
                  <a:pt x="2968218"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671168" y="7256166"/>
            <a:ext cx="3023646" cy="3406925"/>
          </a:xfrm>
          <a:custGeom>
            <a:avLst/>
            <a:gdLst/>
            <a:ahLst/>
            <a:cxnLst/>
            <a:rect r="r" b="b" t="t" l="l"/>
            <a:pathLst>
              <a:path h="3406925" w="3023646">
                <a:moveTo>
                  <a:pt x="3023645" y="0"/>
                </a:moveTo>
                <a:lnTo>
                  <a:pt x="0" y="0"/>
                </a:lnTo>
                <a:lnTo>
                  <a:pt x="0" y="3406925"/>
                </a:lnTo>
                <a:lnTo>
                  <a:pt x="3023645" y="3406925"/>
                </a:lnTo>
                <a:lnTo>
                  <a:pt x="30236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8020292" y="2298672"/>
            <a:ext cx="2247415" cy="1193690"/>
          </a:xfrm>
          <a:prstGeom prst="rect">
            <a:avLst/>
          </a:prstGeom>
        </p:spPr>
        <p:txBody>
          <a:bodyPr anchor="t" rtlCol="false" tIns="0" lIns="0" bIns="0" rIns="0">
            <a:spAutoFit/>
          </a:bodyPr>
          <a:lstStyle/>
          <a:p>
            <a:pPr algn="ctr">
              <a:lnSpc>
                <a:spcPts val="9800"/>
              </a:lnSpc>
              <a:spcBef>
                <a:spcPct val="0"/>
              </a:spcBef>
            </a:pPr>
            <a:r>
              <a:rPr lang="en-US" sz="7000">
                <a:solidFill>
                  <a:srgbClr val="FD967E"/>
                </a:solidFill>
                <a:latin typeface="Le Petit Cochon"/>
              </a:rPr>
              <a:t>STACK</a:t>
            </a:r>
          </a:p>
        </p:txBody>
      </p:sp>
      <p:sp>
        <p:nvSpPr>
          <p:cNvPr name="TextBox 8" id="8"/>
          <p:cNvSpPr txBox="true"/>
          <p:nvPr/>
        </p:nvSpPr>
        <p:spPr>
          <a:xfrm rot="0">
            <a:off x="3102154" y="3737496"/>
            <a:ext cx="12083693" cy="4442937"/>
          </a:xfrm>
          <a:prstGeom prst="rect">
            <a:avLst/>
          </a:prstGeom>
        </p:spPr>
        <p:txBody>
          <a:bodyPr anchor="t" rtlCol="false" tIns="0" lIns="0" bIns="0" rIns="0">
            <a:spAutoFit/>
          </a:bodyPr>
          <a:lstStyle/>
          <a:p>
            <a:pPr algn="ctr">
              <a:lnSpc>
                <a:spcPts val="3919"/>
              </a:lnSpc>
              <a:spcBef>
                <a:spcPct val="0"/>
              </a:spcBef>
            </a:pPr>
            <a:r>
              <a:rPr lang="en-US" sz="2799">
                <a:solidFill>
                  <a:srgbClr val="514543"/>
                </a:solidFill>
                <a:latin typeface="Dreaming Outloud Sans"/>
              </a:rPr>
              <a:t>Dalam Code kami, kami menggunakan Stack ditunjukkan dari deklarasi kelas Feedback yang berada di dalam Class Restaurant. Kelas Feedback mendefenisikan node dalam stack dan setiap node memiliki dua atribut yaitu ‘String feedback’ yang menyimpan feedback dari pelanggan dan ‘next’ merupakan referensi ke node berikutnya dalam stack dan konstruktor Feedback Class Feedback yang berada di dalam Restaurant (Inner Class). Terdapat juga method ‘displayFeedbacks()’ yang mengiterasi stack dan mencatat setiap feedback. Dengan adanya stack, feedback restoran yang dimasukan pertama akan berada menjadi feedback yang paling bawah.</a:t>
            </a:r>
          </a:p>
        </p:txBody>
      </p:sp>
      <p:sp>
        <p:nvSpPr>
          <p:cNvPr name="Freeform 9" id="9"/>
          <p:cNvSpPr/>
          <p:nvPr/>
        </p:nvSpPr>
        <p:spPr>
          <a:xfrm flipH="false" flipV="false" rot="-10689073">
            <a:off x="7260342" y="1897766"/>
            <a:ext cx="889508" cy="839914"/>
          </a:xfrm>
          <a:custGeom>
            <a:avLst/>
            <a:gdLst/>
            <a:ahLst/>
            <a:cxnLst/>
            <a:rect r="r" b="b" t="t" l="l"/>
            <a:pathLst>
              <a:path h="839914" w="889508">
                <a:moveTo>
                  <a:pt x="0" y="0"/>
                </a:moveTo>
                <a:lnTo>
                  <a:pt x="889509" y="0"/>
                </a:lnTo>
                <a:lnTo>
                  <a:pt x="889509" y="839913"/>
                </a:lnTo>
                <a:lnTo>
                  <a:pt x="0" y="839913"/>
                </a:lnTo>
                <a:lnTo>
                  <a:pt x="0" y="0"/>
                </a:lnTo>
                <a:close/>
              </a:path>
            </a:pathLst>
          </a:custGeom>
          <a:blipFill>
            <a:blip r:embed="rId4">
              <a:extLst>
                <a:ext uri="{96DAC541-7B7A-43D3-8B79-37D633B846F1}">
                  <asvg:svgBlip xmlns:asvg="http://schemas.microsoft.com/office/drawing/2016/SVG/main" r:embed="rId5"/>
                </a:ext>
              </a:extLst>
            </a:blip>
            <a:stretch>
              <a:fillRect l="-47490" t="-49951"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6057259" y="-419898"/>
            <a:ext cx="2968218" cy="3344471"/>
          </a:xfrm>
          <a:custGeom>
            <a:avLst/>
            <a:gdLst/>
            <a:ahLst/>
            <a:cxnLst/>
            <a:rect r="r" b="b" t="t" l="l"/>
            <a:pathLst>
              <a:path h="3344471" w="2968218">
                <a:moveTo>
                  <a:pt x="0" y="0"/>
                </a:moveTo>
                <a:lnTo>
                  <a:pt x="2968218" y="0"/>
                </a:lnTo>
                <a:lnTo>
                  <a:pt x="2968218"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959451" y="1364498"/>
            <a:ext cx="8369097" cy="3215400"/>
          </a:xfrm>
          <a:custGeom>
            <a:avLst/>
            <a:gdLst/>
            <a:ahLst/>
            <a:cxnLst/>
            <a:rect r="r" b="b" t="t" l="l"/>
            <a:pathLst>
              <a:path h="3215400" w="8369097">
                <a:moveTo>
                  <a:pt x="0" y="0"/>
                </a:moveTo>
                <a:lnTo>
                  <a:pt x="8369098" y="0"/>
                </a:lnTo>
                <a:lnTo>
                  <a:pt x="8369098" y="3215400"/>
                </a:lnTo>
                <a:lnTo>
                  <a:pt x="0" y="3215400"/>
                </a:lnTo>
                <a:lnTo>
                  <a:pt x="0" y="0"/>
                </a:lnTo>
                <a:close/>
              </a:path>
            </a:pathLst>
          </a:custGeom>
          <a:blipFill>
            <a:blip r:embed="rId4"/>
            <a:stretch>
              <a:fillRect l="0" t="0" r="0" b="0"/>
            </a:stretch>
          </a:blipFill>
        </p:spPr>
      </p:sp>
      <p:sp>
        <p:nvSpPr>
          <p:cNvPr name="Freeform 7" id="7"/>
          <p:cNvSpPr/>
          <p:nvPr/>
        </p:nvSpPr>
        <p:spPr>
          <a:xfrm flipH="false" flipV="false" rot="0">
            <a:off x="1932150" y="4816737"/>
            <a:ext cx="7154700" cy="4642037"/>
          </a:xfrm>
          <a:custGeom>
            <a:avLst/>
            <a:gdLst/>
            <a:ahLst/>
            <a:cxnLst/>
            <a:rect r="r" b="b" t="t" l="l"/>
            <a:pathLst>
              <a:path h="4642037" w="7154700">
                <a:moveTo>
                  <a:pt x="0" y="0"/>
                </a:moveTo>
                <a:lnTo>
                  <a:pt x="7154700" y="0"/>
                </a:lnTo>
                <a:lnTo>
                  <a:pt x="7154700" y="4642038"/>
                </a:lnTo>
                <a:lnTo>
                  <a:pt x="0" y="4642038"/>
                </a:lnTo>
                <a:lnTo>
                  <a:pt x="0" y="0"/>
                </a:lnTo>
                <a:close/>
              </a:path>
            </a:pathLst>
          </a:custGeom>
          <a:blipFill>
            <a:blip r:embed="rId5"/>
            <a:stretch>
              <a:fillRect l="0" t="0" r="0" b="0"/>
            </a:stretch>
          </a:blipFill>
        </p:spPr>
      </p:sp>
      <p:sp>
        <p:nvSpPr>
          <p:cNvPr name="Freeform 8" id="8"/>
          <p:cNvSpPr/>
          <p:nvPr/>
        </p:nvSpPr>
        <p:spPr>
          <a:xfrm flipH="false" flipV="false" rot="0">
            <a:off x="9342632" y="4829167"/>
            <a:ext cx="6998704" cy="4629608"/>
          </a:xfrm>
          <a:custGeom>
            <a:avLst/>
            <a:gdLst/>
            <a:ahLst/>
            <a:cxnLst/>
            <a:rect r="r" b="b" t="t" l="l"/>
            <a:pathLst>
              <a:path h="4629608" w="6998704">
                <a:moveTo>
                  <a:pt x="0" y="0"/>
                </a:moveTo>
                <a:lnTo>
                  <a:pt x="6998704" y="0"/>
                </a:lnTo>
                <a:lnTo>
                  <a:pt x="6998704" y="4629608"/>
                </a:lnTo>
                <a:lnTo>
                  <a:pt x="0" y="4629608"/>
                </a:lnTo>
                <a:lnTo>
                  <a:pt x="0" y="0"/>
                </a:lnTo>
                <a:close/>
              </a:path>
            </a:pathLst>
          </a:custGeom>
          <a:blipFill>
            <a:blip r:embed="rId6"/>
            <a:stretch>
              <a:fillRect l="0" t="0" r="0" b="0"/>
            </a:stretch>
          </a:blipFill>
        </p:spPr>
      </p:sp>
      <p:sp>
        <p:nvSpPr>
          <p:cNvPr name="TextBox 9" id="9"/>
          <p:cNvSpPr txBox="true"/>
          <p:nvPr/>
        </p:nvSpPr>
        <p:spPr>
          <a:xfrm rot="0">
            <a:off x="2788745" y="687442"/>
            <a:ext cx="12710511" cy="622847"/>
          </a:xfrm>
          <a:prstGeom prst="rect">
            <a:avLst/>
          </a:prstGeom>
        </p:spPr>
        <p:txBody>
          <a:bodyPr anchor="t" rtlCol="false" tIns="0" lIns="0" bIns="0" rIns="0">
            <a:spAutoFit/>
          </a:bodyPr>
          <a:lstStyle/>
          <a:p>
            <a:pPr algn="ctr">
              <a:lnSpc>
                <a:spcPts val="5039"/>
              </a:lnSpc>
              <a:spcBef>
                <a:spcPct val="0"/>
              </a:spcBef>
            </a:pPr>
            <a:r>
              <a:rPr lang="en-US" sz="3599">
                <a:solidFill>
                  <a:srgbClr val="514543"/>
                </a:solidFill>
                <a:latin typeface="Dreaming Outloud Sans"/>
              </a:rPr>
              <a:t>class Restaurant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775191" y="-194155"/>
            <a:ext cx="2968218" cy="3344471"/>
          </a:xfrm>
          <a:custGeom>
            <a:avLst/>
            <a:gdLst/>
            <a:ahLst/>
            <a:cxnLst/>
            <a:rect r="r" b="b" t="t" l="l"/>
            <a:pathLst>
              <a:path h="3344471" w="2968218">
                <a:moveTo>
                  <a:pt x="0" y="0"/>
                </a:moveTo>
                <a:lnTo>
                  <a:pt x="2968218" y="0"/>
                </a:lnTo>
                <a:lnTo>
                  <a:pt x="2968218"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671168" y="7256166"/>
            <a:ext cx="3023646" cy="3406925"/>
          </a:xfrm>
          <a:custGeom>
            <a:avLst/>
            <a:gdLst/>
            <a:ahLst/>
            <a:cxnLst/>
            <a:rect r="r" b="b" t="t" l="l"/>
            <a:pathLst>
              <a:path h="3406925" w="3023646">
                <a:moveTo>
                  <a:pt x="3023645" y="0"/>
                </a:moveTo>
                <a:lnTo>
                  <a:pt x="0" y="0"/>
                </a:lnTo>
                <a:lnTo>
                  <a:pt x="0" y="3406925"/>
                </a:lnTo>
                <a:lnTo>
                  <a:pt x="3023645" y="3406925"/>
                </a:lnTo>
                <a:lnTo>
                  <a:pt x="30236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8025584" y="2231997"/>
            <a:ext cx="2236832" cy="1193690"/>
          </a:xfrm>
          <a:prstGeom prst="rect">
            <a:avLst/>
          </a:prstGeom>
        </p:spPr>
        <p:txBody>
          <a:bodyPr anchor="t" rtlCol="false" tIns="0" lIns="0" bIns="0" rIns="0">
            <a:spAutoFit/>
          </a:bodyPr>
          <a:lstStyle/>
          <a:p>
            <a:pPr algn="ctr">
              <a:lnSpc>
                <a:spcPts val="9800"/>
              </a:lnSpc>
              <a:spcBef>
                <a:spcPct val="0"/>
              </a:spcBef>
            </a:pPr>
            <a:r>
              <a:rPr lang="en-US" sz="7000">
                <a:solidFill>
                  <a:srgbClr val="DCCAEC"/>
                </a:solidFill>
                <a:latin typeface="Le Petit Cochon"/>
              </a:rPr>
              <a:t>QUEUE</a:t>
            </a:r>
          </a:p>
        </p:txBody>
      </p:sp>
      <p:sp>
        <p:nvSpPr>
          <p:cNvPr name="TextBox 8" id="8"/>
          <p:cNvSpPr txBox="true"/>
          <p:nvPr/>
        </p:nvSpPr>
        <p:spPr>
          <a:xfrm rot="0">
            <a:off x="3102154" y="3470796"/>
            <a:ext cx="12083693" cy="4938148"/>
          </a:xfrm>
          <a:prstGeom prst="rect">
            <a:avLst/>
          </a:prstGeom>
        </p:spPr>
        <p:txBody>
          <a:bodyPr anchor="t" rtlCol="false" tIns="0" lIns="0" bIns="0" rIns="0">
            <a:spAutoFit/>
          </a:bodyPr>
          <a:lstStyle/>
          <a:p>
            <a:pPr algn="ctr">
              <a:lnSpc>
                <a:spcPts val="3919"/>
              </a:lnSpc>
              <a:spcBef>
                <a:spcPct val="0"/>
              </a:spcBef>
            </a:pPr>
            <a:r>
              <a:rPr lang="en-US" sz="2799">
                <a:solidFill>
                  <a:srgbClr val="514543"/>
                </a:solidFill>
                <a:latin typeface="Dreaming Outloud Sans"/>
              </a:rPr>
              <a:t>Dalam code, kami menggunakan Queue dimana ditunjukkan oleh deklarasi dari kelas Customer yang memiliki atribut String nameCust, int nomorAntrian, boolean isVip dan juga kelas FiveSpicesQueue yang mengatur antrian berisi Customer yang memiliki dua atribut privat yaitu ada ‘front’ dan ‘rear’ merujuk pada node pertama dan terakhir dalam antrian. Konstruktor FiveSpicesQueue menginisialisasi kedua atribut tersebut null bahwa antrian kosong. Kemudian terdapat method Enqueue yang menambahkan customer baru ke antrian diikuti method Dequeue yang menghapus customer pertama dari antrian. Terdapat kedua method yaitu ada isEmpty untuk memeriksa apakah antrian kosong atau tidak dan displayQueue yang mencetak isi antrian.</a:t>
            </a:r>
          </a:p>
        </p:txBody>
      </p:sp>
      <p:sp>
        <p:nvSpPr>
          <p:cNvPr name="Freeform 9" id="9"/>
          <p:cNvSpPr/>
          <p:nvPr/>
        </p:nvSpPr>
        <p:spPr>
          <a:xfrm flipH="false" flipV="false" rot="-6157422">
            <a:off x="10097308" y="1884253"/>
            <a:ext cx="889508" cy="839914"/>
          </a:xfrm>
          <a:custGeom>
            <a:avLst/>
            <a:gdLst/>
            <a:ahLst/>
            <a:cxnLst/>
            <a:rect r="r" b="b" t="t" l="l"/>
            <a:pathLst>
              <a:path h="839914" w="889508">
                <a:moveTo>
                  <a:pt x="0" y="0"/>
                </a:moveTo>
                <a:lnTo>
                  <a:pt x="889508" y="0"/>
                </a:lnTo>
                <a:lnTo>
                  <a:pt x="889508" y="839914"/>
                </a:lnTo>
                <a:lnTo>
                  <a:pt x="0" y="839914"/>
                </a:lnTo>
                <a:lnTo>
                  <a:pt x="0" y="0"/>
                </a:lnTo>
                <a:close/>
              </a:path>
            </a:pathLst>
          </a:custGeom>
          <a:blipFill>
            <a:blip r:embed="rId4">
              <a:extLst>
                <a:ext uri="{96DAC541-7B7A-43D3-8B79-37D633B846F1}">
                  <asvg:svgBlip xmlns:asvg="http://schemas.microsoft.com/office/drawing/2016/SVG/main" r:embed="rId5"/>
                </a:ext>
              </a:extLst>
            </a:blip>
            <a:stretch>
              <a:fillRect l="-47490" t="-49951"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6057259" y="-419898"/>
            <a:ext cx="2968218" cy="3344471"/>
          </a:xfrm>
          <a:custGeom>
            <a:avLst/>
            <a:gdLst/>
            <a:ahLst/>
            <a:cxnLst/>
            <a:rect r="r" b="b" t="t" l="l"/>
            <a:pathLst>
              <a:path h="3344471" w="2968218">
                <a:moveTo>
                  <a:pt x="0" y="0"/>
                </a:moveTo>
                <a:lnTo>
                  <a:pt x="2968218" y="0"/>
                </a:lnTo>
                <a:lnTo>
                  <a:pt x="2968218"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788745" y="2402779"/>
            <a:ext cx="4219587" cy="3186219"/>
          </a:xfrm>
          <a:custGeom>
            <a:avLst/>
            <a:gdLst/>
            <a:ahLst/>
            <a:cxnLst/>
            <a:rect r="r" b="b" t="t" l="l"/>
            <a:pathLst>
              <a:path h="3186219" w="4219587">
                <a:moveTo>
                  <a:pt x="0" y="0"/>
                </a:moveTo>
                <a:lnTo>
                  <a:pt x="4219587" y="0"/>
                </a:lnTo>
                <a:lnTo>
                  <a:pt x="4219587" y="3186219"/>
                </a:lnTo>
                <a:lnTo>
                  <a:pt x="0" y="3186219"/>
                </a:lnTo>
                <a:lnTo>
                  <a:pt x="0" y="0"/>
                </a:lnTo>
                <a:close/>
              </a:path>
            </a:pathLst>
          </a:custGeom>
          <a:blipFill>
            <a:blip r:embed="rId4"/>
            <a:stretch>
              <a:fillRect l="0" t="0" r="0" b="0"/>
            </a:stretch>
          </a:blipFill>
        </p:spPr>
      </p:sp>
      <p:sp>
        <p:nvSpPr>
          <p:cNvPr name="Freeform 7" id="7"/>
          <p:cNvSpPr/>
          <p:nvPr/>
        </p:nvSpPr>
        <p:spPr>
          <a:xfrm flipH="false" flipV="false" rot="0">
            <a:off x="7434552" y="2402779"/>
            <a:ext cx="8064703" cy="3186219"/>
          </a:xfrm>
          <a:custGeom>
            <a:avLst/>
            <a:gdLst/>
            <a:ahLst/>
            <a:cxnLst/>
            <a:rect r="r" b="b" t="t" l="l"/>
            <a:pathLst>
              <a:path h="3186219" w="8064703">
                <a:moveTo>
                  <a:pt x="0" y="0"/>
                </a:moveTo>
                <a:lnTo>
                  <a:pt x="8064703" y="0"/>
                </a:lnTo>
                <a:lnTo>
                  <a:pt x="8064703" y="3186219"/>
                </a:lnTo>
                <a:lnTo>
                  <a:pt x="0" y="3186219"/>
                </a:lnTo>
                <a:lnTo>
                  <a:pt x="0" y="0"/>
                </a:lnTo>
                <a:close/>
              </a:path>
            </a:pathLst>
          </a:custGeom>
          <a:blipFill>
            <a:blip r:embed="rId5"/>
            <a:stretch>
              <a:fillRect l="0" t="0" r="0" b="0"/>
            </a:stretch>
          </a:blipFill>
        </p:spPr>
      </p:sp>
      <p:sp>
        <p:nvSpPr>
          <p:cNvPr name="Freeform 8" id="8"/>
          <p:cNvSpPr/>
          <p:nvPr/>
        </p:nvSpPr>
        <p:spPr>
          <a:xfrm flipH="false" flipV="false" rot="0">
            <a:off x="3550075" y="5941423"/>
            <a:ext cx="11187850" cy="2844169"/>
          </a:xfrm>
          <a:custGeom>
            <a:avLst/>
            <a:gdLst/>
            <a:ahLst/>
            <a:cxnLst/>
            <a:rect r="r" b="b" t="t" l="l"/>
            <a:pathLst>
              <a:path h="2844169" w="11187850">
                <a:moveTo>
                  <a:pt x="0" y="0"/>
                </a:moveTo>
                <a:lnTo>
                  <a:pt x="11187850" y="0"/>
                </a:lnTo>
                <a:lnTo>
                  <a:pt x="11187850" y="2844169"/>
                </a:lnTo>
                <a:lnTo>
                  <a:pt x="0" y="2844169"/>
                </a:lnTo>
                <a:lnTo>
                  <a:pt x="0" y="0"/>
                </a:lnTo>
                <a:close/>
              </a:path>
            </a:pathLst>
          </a:custGeom>
          <a:blipFill>
            <a:blip r:embed="rId6"/>
            <a:stretch>
              <a:fillRect l="0" t="0" r="0" b="0"/>
            </a:stretch>
          </a:blipFill>
        </p:spPr>
      </p:sp>
      <p:sp>
        <p:nvSpPr>
          <p:cNvPr name="TextBox 9" id="9"/>
          <p:cNvSpPr txBox="true"/>
          <p:nvPr/>
        </p:nvSpPr>
        <p:spPr>
          <a:xfrm rot="0">
            <a:off x="2788745" y="1383507"/>
            <a:ext cx="12710511" cy="662853"/>
          </a:xfrm>
          <a:prstGeom prst="rect">
            <a:avLst/>
          </a:prstGeom>
        </p:spPr>
        <p:txBody>
          <a:bodyPr anchor="t" rtlCol="false" tIns="0" lIns="0" bIns="0" rIns="0">
            <a:spAutoFit/>
          </a:bodyPr>
          <a:lstStyle/>
          <a:p>
            <a:pPr algn="ctr">
              <a:lnSpc>
                <a:spcPts val="5459"/>
              </a:lnSpc>
              <a:spcBef>
                <a:spcPct val="0"/>
              </a:spcBef>
            </a:pPr>
            <a:r>
              <a:rPr lang="en-US" sz="3899">
                <a:solidFill>
                  <a:srgbClr val="514543"/>
                </a:solidFill>
                <a:latin typeface="Dreaming Outloud Sans"/>
              </a:rPr>
              <a:t>class Customer</a:t>
            </a:r>
          </a:p>
        </p:txBody>
      </p:sp>
      <p:sp>
        <p:nvSpPr>
          <p:cNvPr name="Freeform 10" id="10"/>
          <p:cNvSpPr/>
          <p:nvPr/>
        </p:nvSpPr>
        <p:spPr>
          <a:xfrm flipH="false" flipV="false" rot="4401982">
            <a:off x="-253631" y="7851415"/>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775191" y="-194155"/>
            <a:ext cx="2968218" cy="3344471"/>
          </a:xfrm>
          <a:custGeom>
            <a:avLst/>
            <a:gdLst/>
            <a:ahLst/>
            <a:cxnLst/>
            <a:rect r="r" b="b" t="t" l="l"/>
            <a:pathLst>
              <a:path h="3344471" w="2968218">
                <a:moveTo>
                  <a:pt x="0" y="0"/>
                </a:moveTo>
                <a:lnTo>
                  <a:pt x="2968218" y="0"/>
                </a:lnTo>
                <a:lnTo>
                  <a:pt x="2968218"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671168" y="7256166"/>
            <a:ext cx="3023646" cy="3406925"/>
          </a:xfrm>
          <a:custGeom>
            <a:avLst/>
            <a:gdLst/>
            <a:ahLst/>
            <a:cxnLst/>
            <a:rect r="r" b="b" t="t" l="l"/>
            <a:pathLst>
              <a:path h="3406925" w="3023646">
                <a:moveTo>
                  <a:pt x="3023645" y="0"/>
                </a:moveTo>
                <a:lnTo>
                  <a:pt x="0" y="0"/>
                </a:lnTo>
                <a:lnTo>
                  <a:pt x="0" y="3406925"/>
                </a:lnTo>
                <a:lnTo>
                  <a:pt x="3023645" y="3406925"/>
                </a:lnTo>
                <a:lnTo>
                  <a:pt x="30236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788745" y="2439512"/>
            <a:ext cx="6601643" cy="3535972"/>
          </a:xfrm>
          <a:custGeom>
            <a:avLst/>
            <a:gdLst/>
            <a:ahLst/>
            <a:cxnLst/>
            <a:rect r="r" b="b" t="t" l="l"/>
            <a:pathLst>
              <a:path h="3535972" w="6601643">
                <a:moveTo>
                  <a:pt x="0" y="0"/>
                </a:moveTo>
                <a:lnTo>
                  <a:pt x="6601643" y="0"/>
                </a:lnTo>
                <a:lnTo>
                  <a:pt x="6601643" y="3535972"/>
                </a:lnTo>
                <a:lnTo>
                  <a:pt x="0" y="3535972"/>
                </a:lnTo>
                <a:lnTo>
                  <a:pt x="0" y="0"/>
                </a:lnTo>
                <a:close/>
              </a:path>
            </a:pathLst>
          </a:custGeom>
          <a:blipFill>
            <a:blip r:embed="rId4"/>
            <a:stretch>
              <a:fillRect l="0" t="0" r="0" b="0"/>
            </a:stretch>
          </a:blipFill>
        </p:spPr>
      </p:sp>
      <p:sp>
        <p:nvSpPr>
          <p:cNvPr name="Freeform 8" id="8"/>
          <p:cNvSpPr/>
          <p:nvPr/>
        </p:nvSpPr>
        <p:spPr>
          <a:xfrm flipH="false" flipV="false" rot="0">
            <a:off x="9811351" y="2439512"/>
            <a:ext cx="5542876" cy="3535972"/>
          </a:xfrm>
          <a:custGeom>
            <a:avLst/>
            <a:gdLst/>
            <a:ahLst/>
            <a:cxnLst/>
            <a:rect r="r" b="b" t="t" l="l"/>
            <a:pathLst>
              <a:path h="3535972" w="5542876">
                <a:moveTo>
                  <a:pt x="0" y="0"/>
                </a:moveTo>
                <a:lnTo>
                  <a:pt x="5542876" y="0"/>
                </a:lnTo>
                <a:lnTo>
                  <a:pt x="5542876" y="3535972"/>
                </a:lnTo>
                <a:lnTo>
                  <a:pt x="0" y="3535972"/>
                </a:lnTo>
                <a:lnTo>
                  <a:pt x="0" y="0"/>
                </a:lnTo>
                <a:close/>
              </a:path>
            </a:pathLst>
          </a:custGeom>
          <a:blipFill>
            <a:blip r:embed="rId5"/>
            <a:stretch>
              <a:fillRect l="0" t="0" r="0" b="0"/>
            </a:stretch>
          </a:blipFill>
        </p:spPr>
      </p:sp>
      <p:sp>
        <p:nvSpPr>
          <p:cNvPr name="Freeform 9" id="9"/>
          <p:cNvSpPr/>
          <p:nvPr/>
        </p:nvSpPr>
        <p:spPr>
          <a:xfrm flipH="false" flipV="false" rot="0">
            <a:off x="6165714" y="6356484"/>
            <a:ext cx="5956571" cy="3535972"/>
          </a:xfrm>
          <a:custGeom>
            <a:avLst/>
            <a:gdLst/>
            <a:ahLst/>
            <a:cxnLst/>
            <a:rect r="r" b="b" t="t" l="l"/>
            <a:pathLst>
              <a:path h="3535972" w="5956571">
                <a:moveTo>
                  <a:pt x="0" y="0"/>
                </a:moveTo>
                <a:lnTo>
                  <a:pt x="5956572" y="0"/>
                </a:lnTo>
                <a:lnTo>
                  <a:pt x="5956572" y="3535973"/>
                </a:lnTo>
                <a:lnTo>
                  <a:pt x="0" y="3535973"/>
                </a:lnTo>
                <a:lnTo>
                  <a:pt x="0" y="0"/>
                </a:lnTo>
                <a:close/>
              </a:path>
            </a:pathLst>
          </a:custGeom>
          <a:blipFill>
            <a:blip r:embed="rId6"/>
            <a:stretch>
              <a:fillRect l="0" t="0" r="0" b="0"/>
            </a:stretch>
          </a:blipFill>
        </p:spPr>
      </p:sp>
      <p:sp>
        <p:nvSpPr>
          <p:cNvPr name="TextBox 10" id="10"/>
          <p:cNvSpPr txBox="true"/>
          <p:nvPr/>
        </p:nvSpPr>
        <p:spPr>
          <a:xfrm rot="0">
            <a:off x="2788745" y="1383507"/>
            <a:ext cx="12710511" cy="662853"/>
          </a:xfrm>
          <a:prstGeom prst="rect">
            <a:avLst/>
          </a:prstGeom>
        </p:spPr>
        <p:txBody>
          <a:bodyPr anchor="t" rtlCol="false" tIns="0" lIns="0" bIns="0" rIns="0">
            <a:spAutoFit/>
          </a:bodyPr>
          <a:lstStyle/>
          <a:p>
            <a:pPr algn="ctr">
              <a:lnSpc>
                <a:spcPts val="5459"/>
              </a:lnSpc>
              <a:spcBef>
                <a:spcPct val="0"/>
              </a:spcBef>
            </a:pPr>
            <a:r>
              <a:rPr lang="en-US" sz="3899">
                <a:solidFill>
                  <a:srgbClr val="514543"/>
                </a:solidFill>
                <a:latin typeface="Dreaming Outloud Sans"/>
              </a:rPr>
              <a:t>class FiveSpicesQueue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4698784" y="-95273"/>
            <a:ext cx="3651885" cy="4114800"/>
          </a:xfrm>
          <a:custGeom>
            <a:avLst/>
            <a:gdLst/>
            <a:ahLst/>
            <a:cxnLst/>
            <a:rect r="r" b="b" t="t" l="l"/>
            <a:pathLst>
              <a:path h="4114800" w="3651885">
                <a:moveTo>
                  <a:pt x="0" y="0"/>
                </a:moveTo>
                <a:lnTo>
                  <a:pt x="3651885" y="0"/>
                </a:lnTo>
                <a:lnTo>
                  <a:pt x="36518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40103" y="6172200"/>
            <a:ext cx="3651885" cy="4114800"/>
          </a:xfrm>
          <a:custGeom>
            <a:avLst/>
            <a:gdLst/>
            <a:ahLst/>
            <a:cxnLst/>
            <a:rect r="r" b="b" t="t" l="l"/>
            <a:pathLst>
              <a:path h="4114800" w="3651885">
                <a:moveTo>
                  <a:pt x="3651885" y="0"/>
                </a:moveTo>
                <a:lnTo>
                  <a:pt x="0" y="0"/>
                </a:lnTo>
                <a:lnTo>
                  <a:pt x="0" y="4114800"/>
                </a:lnTo>
                <a:lnTo>
                  <a:pt x="3651885" y="4114800"/>
                </a:lnTo>
                <a:lnTo>
                  <a:pt x="365188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20412">
            <a:off x="11620389" y="5629460"/>
            <a:ext cx="2394547" cy="1783937"/>
          </a:xfrm>
          <a:custGeom>
            <a:avLst/>
            <a:gdLst/>
            <a:ahLst/>
            <a:cxnLst/>
            <a:rect r="r" b="b" t="t" l="l"/>
            <a:pathLst>
              <a:path h="1783937" w="2394547">
                <a:moveTo>
                  <a:pt x="0" y="0"/>
                </a:moveTo>
                <a:lnTo>
                  <a:pt x="2394546" y="0"/>
                </a:lnTo>
                <a:lnTo>
                  <a:pt x="2394546" y="1783937"/>
                </a:lnTo>
                <a:lnTo>
                  <a:pt x="0" y="1783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978356" y="1396593"/>
            <a:ext cx="8331289" cy="4288111"/>
          </a:xfrm>
          <a:prstGeom prst="rect">
            <a:avLst/>
          </a:prstGeom>
        </p:spPr>
        <p:txBody>
          <a:bodyPr anchor="t" rtlCol="false" tIns="0" lIns="0" bIns="0" rIns="0">
            <a:spAutoFit/>
          </a:bodyPr>
          <a:lstStyle/>
          <a:p>
            <a:pPr algn="ctr">
              <a:lnSpc>
                <a:spcPts val="35067"/>
              </a:lnSpc>
              <a:spcBef>
                <a:spcPct val="0"/>
              </a:spcBef>
            </a:pPr>
            <a:r>
              <a:rPr lang="en-US" sz="25048">
                <a:solidFill>
                  <a:srgbClr val="E79C97"/>
                </a:solidFill>
                <a:latin typeface="Le Petit Cochon"/>
              </a:rPr>
              <a:t>THANK</a:t>
            </a:r>
          </a:p>
        </p:txBody>
      </p:sp>
      <p:sp>
        <p:nvSpPr>
          <p:cNvPr name="TextBox 9" id="9"/>
          <p:cNvSpPr txBox="true"/>
          <p:nvPr/>
        </p:nvSpPr>
        <p:spPr>
          <a:xfrm rot="0">
            <a:off x="5418754" y="3694933"/>
            <a:ext cx="5726024" cy="5299365"/>
          </a:xfrm>
          <a:prstGeom prst="rect">
            <a:avLst/>
          </a:prstGeom>
        </p:spPr>
        <p:txBody>
          <a:bodyPr anchor="t" rtlCol="false" tIns="0" lIns="0" bIns="0" rIns="0">
            <a:spAutoFit/>
          </a:bodyPr>
          <a:lstStyle/>
          <a:p>
            <a:pPr algn="ctr">
              <a:lnSpc>
                <a:spcPts val="43382"/>
              </a:lnSpc>
              <a:spcBef>
                <a:spcPct val="0"/>
              </a:spcBef>
            </a:pPr>
            <a:r>
              <a:rPr lang="en-US" sz="30987">
                <a:solidFill>
                  <a:srgbClr val="FD967E"/>
                </a:solidFill>
                <a:latin typeface="Le Petit Cochon"/>
              </a:rPr>
              <a:t>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sp>
        <p:nvSpPr>
          <p:cNvPr name="Freeform 2" id="2"/>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0103" y="6880075"/>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609272">
            <a:off x="6126667" y="1572486"/>
            <a:ext cx="889508" cy="839914"/>
          </a:xfrm>
          <a:custGeom>
            <a:avLst/>
            <a:gdLst/>
            <a:ahLst/>
            <a:cxnLst/>
            <a:rect r="r" b="b" t="t" l="l"/>
            <a:pathLst>
              <a:path h="839914" w="889508">
                <a:moveTo>
                  <a:pt x="0" y="0"/>
                </a:moveTo>
                <a:lnTo>
                  <a:pt x="889508" y="0"/>
                </a:lnTo>
                <a:lnTo>
                  <a:pt x="889508" y="839914"/>
                </a:lnTo>
                <a:lnTo>
                  <a:pt x="0" y="839914"/>
                </a:lnTo>
                <a:lnTo>
                  <a:pt x="0" y="0"/>
                </a:lnTo>
                <a:close/>
              </a:path>
            </a:pathLst>
          </a:custGeom>
          <a:blipFill>
            <a:blip r:embed="rId4">
              <a:extLst>
                <a:ext uri="{96DAC541-7B7A-43D3-8B79-37D633B846F1}">
                  <asvg:svgBlip xmlns:asvg="http://schemas.microsoft.com/office/drawing/2016/SVG/main" r:embed="rId5"/>
                </a:ext>
              </a:extLst>
            </a:blip>
            <a:stretch>
              <a:fillRect l="-47490" t="-49951" r="0" b="0"/>
            </a:stretch>
          </a:blipFill>
        </p:spPr>
      </p:sp>
      <p:sp>
        <p:nvSpPr>
          <p:cNvPr name="Freeform 5" id="5"/>
          <p:cNvSpPr/>
          <p:nvPr/>
        </p:nvSpPr>
        <p:spPr>
          <a:xfrm flipH="false" flipV="false" rot="0">
            <a:off x="4700202" y="0"/>
            <a:ext cx="6864350" cy="10287000"/>
          </a:xfrm>
          <a:custGeom>
            <a:avLst/>
            <a:gdLst/>
            <a:ahLst/>
            <a:cxnLst/>
            <a:rect r="r" b="b" t="t" l="l"/>
            <a:pathLst>
              <a:path h="10287000" w="6864350">
                <a:moveTo>
                  <a:pt x="0" y="0"/>
                </a:moveTo>
                <a:lnTo>
                  <a:pt x="6864350" y="0"/>
                </a:lnTo>
                <a:lnTo>
                  <a:pt x="6864350" y="10287000"/>
                </a:lnTo>
                <a:lnTo>
                  <a:pt x="0" y="10287000"/>
                </a:lnTo>
                <a:lnTo>
                  <a:pt x="0" y="0"/>
                </a:lnTo>
                <a:close/>
              </a:path>
            </a:pathLst>
          </a:custGeom>
          <a:blipFill>
            <a:blip r:embed="rId6"/>
            <a:stretch>
              <a:fillRect l="0" t="0" r="0" b="0"/>
            </a:stretch>
          </a:blipFill>
        </p:spPr>
      </p:sp>
      <p:sp>
        <p:nvSpPr>
          <p:cNvPr name="TextBox 6" id="6"/>
          <p:cNvSpPr txBox="true"/>
          <p:nvPr/>
        </p:nvSpPr>
        <p:spPr>
          <a:xfrm rot="0">
            <a:off x="12911534" y="4521079"/>
            <a:ext cx="3858507" cy="2777996"/>
          </a:xfrm>
          <a:prstGeom prst="rect">
            <a:avLst/>
          </a:prstGeom>
        </p:spPr>
        <p:txBody>
          <a:bodyPr anchor="t" rtlCol="false" tIns="0" lIns="0" bIns="0" rIns="0">
            <a:spAutoFit/>
          </a:bodyPr>
          <a:lstStyle/>
          <a:p>
            <a:pPr algn="ctr">
              <a:lnSpc>
                <a:spcPts val="11199"/>
              </a:lnSpc>
            </a:pPr>
            <a:r>
              <a:rPr lang="en-US" sz="7999">
                <a:solidFill>
                  <a:srgbClr val="FD967E"/>
                </a:solidFill>
                <a:latin typeface="Le Petit Cochon"/>
              </a:rPr>
              <a:t>UML</a:t>
            </a:r>
          </a:p>
          <a:p>
            <a:pPr algn="ctr">
              <a:lnSpc>
                <a:spcPts val="11199"/>
              </a:lnSpc>
              <a:spcBef>
                <a:spcPct val="0"/>
              </a:spcBef>
            </a:pPr>
            <a:r>
              <a:rPr lang="en-US" sz="7999">
                <a:solidFill>
                  <a:srgbClr val="FD967E"/>
                </a:solidFill>
                <a:latin typeface="Le Petit Cochon"/>
              </a:rPr>
              <a:t>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37719" y="7155292"/>
            <a:ext cx="3023646" cy="3406925"/>
          </a:xfrm>
          <a:custGeom>
            <a:avLst/>
            <a:gdLst/>
            <a:ahLst/>
            <a:cxnLst/>
            <a:rect r="r" b="b" t="t" l="l"/>
            <a:pathLst>
              <a:path h="3406925" w="3023646">
                <a:moveTo>
                  <a:pt x="3023645" y="0"/>
                </a:moveTo>
                <a:lnTo>
                  <a:pt x="0" y="0"/>
                </a:lnTo>
                <a:lnTo>
                  <a:pt x="0" y="3406925"/>
                </a:lnTo>
                <a:lnTo>
                  <a:pt x="3023645" y="3406925"/>
                </a:lnTo>
                <a:lnTo>
                  <a:pt x="30236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150540" y="3249198"/>
            <a:ext cx="11986921" cy="5383217"/>
          </a:xfrm>
          <a:custGeom>
            <a:avLst/>
            <a:gdLst/>
            <a:ahLst/>
            <a:cxnLst/>
            <a:rect r="r" b="b" t="t" l="l"/>
            <a:pathLst>
              <a:path h="5383217" w="11986921">
                <a:moveTo>
                  <a:pt x="0" y="0"/>
                </a:moveTo>
                <a:lnTo>
                  <a:pt x="11986920" y="0"/>
                </a:lnTo>
                <a:lnTo>
                  <a:pt x="11986920" y="5383217"/>
                </a:lnTo>
                <a:lnTo>
                  <a:pt x="0" y="5383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9609272">
            <a:off x="4445018" y="1409306"/>
            <a:ext cx="889508" cy="839914"/>
          </a:xfrm>
          <a:custGeom>
            <a:avLst/>
            <a:gdLst/>
            <a:ahLst/>
            <a:cxnLst/>
            <a:rect r="r" b="b" t="t" l="l"/>
            <a:pathLst>
              <a:path h="839914" w="889508">
                <a:moveTo>
                  <a:pt x="0" y="0"/>
                </a:moveTo>
                <a:lnTo>
                  <a:pt x="889509" y="0"/>
                </a:lnTo>
                <a:lnTo>
                  <a:pt x="889509" y="839913"/>
                </a:lnTo>
                <a:lnTo>
                  <a:pt x="0" y="839913"/>
                </a:lnTo>
                <a:lnTo>
                  <a:pt x="0" y="0"/>
                </a:lnTo>
                <a:close/>
              </a:path>
            </a:pathLst>
          </a:custGeom>
          <a:blipFill>
            <a:blip r:embed="rId6">
              <a:extLst>
                <a:ext uri="{96DAC541-7B7A-43D3-8B79-37D633B846F1}">
                  <asvg:svgBlip xmlns:asvg="http://schemas.microsoft.com/office/drawing/2016/SVG/main" r:embed="rId7"/>
                </a:ext>
              </a:extLst>
            </a:blip>
            <a:stretch>
              <a:fillRect l="-47490" t="-49951" r="0" b="0"/>
            </a:stretch>
          </a:blipFill>
        </p:spPr>
      </p:sp>
      <p:sp>
        <p:nvSpPr>
          <p:cNvPr name="Freeform 9" id="9"/>
          <p:cNvSpPr/>
          <p:nvPr/>
        </p:nvSpPr>
        <p:spPr>
          <a:xfrm flipH="true" flipV="false" rot="0">
            <a:off x="3102247" y="2905436"/>
            <a:ext cx="930322" cy="1250853"/>
          </a:xfrm>
          <a:custGeom>
            <a:avLst/>
            <a:gdLst/>
            <a:ahLst/>
            <a:cxnLst/>
            <a:rect r="r" b="b" t="t" l="l"/>
            <a:pathLst>
              <a:path h="1250853" w="930322">
                <a:moveTo>
                  <a:pt x="930322" y="0"/>
                </a:moveTo>
                <a:lnTo>
                  <a:pt x="0" y="0"/>
                </a:lnTo>
                <a:lnTo>
                  <a:pt x="0" y="1250853"/>
                </a:lnTo>
                <a:lnTo>
                  <a:pt x="930322" y="1250853"/>
                </a:lnTo>
                <a:lnTo>
                  <a:pt x="93032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161227" y="3767356"/>
            <a:ext cx="2766705" cy="5947407"/>
          </a:xfrm>
          <a:custGeom>
            <a:avLst/>
            <a:gdLst/>
            <a:ahLst/>
            <a:cxnLst/>
            <a:rect r="r" b="b" t="t" l="l"/>
            <a:pathLst>
              <a:path h="5947407" w="2766705">
                <a:moveTo>
                  <a:pt x="0" y="0"/>
                </a:moveTo>
                <a:lnTo>
                  <a:pt x="2766706" y="0"/>
                </a:lnTo>
                <a:lnTo>
                  <a:pt x="2766706" y="5947407"/>
                </a:lnTo>
                <a:lnTo>
                  <a:pt x="0" y="5947407"/>
                </a:lnTo>
                <a:lnTo>
                  <a:pt x="0" y="0"/>
                </a:lnTo>
                <a:close/>
              </a:path>
            </a:pathLst>
          </a:custGeom>
          <a:blipFill>
            <a:blip r:embed="rId10"/>
            <a:stretch>
              <a:fillRect l="0" t="0" r="0" b="0"/>
            </a:stretch>
          </a:blipFill>
        </p:spPr>
      </p:sp>
      <p:sp>
        <p:nvSpPr>
          <p:cNvPr name="TextBox 11" id="11"/>
          <p:cNvSpPr txBox="true"/>
          <p:nvPr/>
        </p:nvSpPr>
        <p:spPr>
          <a:xfrm rot="0">
            <a:off x="5338189" y="1711746"/>
            <a:ext cx="7611622" cy="1193690"/>
          </a:xfrm>
          <a:prstGeom prst="rect">
            <a:avLst/>
          </a:prstGeom>
        </p:spPr>
        <p:txBody>
          <a:bodyPr anchor="t" rtlCol="false" tIns="0" lIns="0" bIns="0" rIns="0">
            <a:spAutoFit/>
          </a:bodyPr>
          <a:lstStyle/>
          <a:p>
            <a:pPr algn="ctr">
              <a:lnSpc>
                <a:spcPts val="9800"/>
              </a:lnSpc>
              <a:spcBef>
                <a:spcPct val="0"/>
              </a:spcBef>
            </a:pPr>
            <a:r>
              <a:rPr lang="en-US" sz="7000">
                <a:solidFill>
                  <a:srgbClr val="E79C97"/>
                </a:solidFill>
                <a:latin typeface="Le Petit Cochon"/>
              </a:rPr>
              <a:t>OOP IMPLEMENTATION</a:t>
            </a:r>
          </a:p>
        </p:txBody>
      </p:sp>
      <p:sp>
        <p:nvSpPr>
          <p:cNvPr name="TextBox 12" id="12"/>
          <p:cNvSpPr txBox="true"/>
          <p:nvPr/>
        </p:nvSpPr>
        <p:spPr>
          <a:xfrm rot="0">
            <a:off x="4162044" y="4321689"/>
            <a:ext cx="8123181" cy="3181085"/>
          </a:xfrm>
          <a:prstGeom prst="rect">
            <a:avLst/>
          </a:prstGeom>
        </p:spPr>
        <p:txBody>
          <a:bodyPr anchor="t" rtlCol="false" tIns="0" lIns="0" bIns="0" rIns="0">
            <a:spAutoFit/>
          </a:bodyPr>
          <a:lstStyle/>
          <a:p>
            <a:pPr algn="ctr">
              <a:lnSpc>
                <a:spcPts val="4200"/>
              </a:lnSpc>
              <a:spcBef>
                <a:spcPct val="0"/>
              </a:spcBef>
            </a:pPr>
            <a:r>
              <a:rPr lang="en-US" sz="3000">
                <a:solidFill>
                  <a:srgbClr val="514543"/>
                </a:solidFill>
                <a:latin typeface="Dreaming Outloud Sans"/>
              </a:rPr>
              <a:t>Di dalam Kerangka kode kami, akan ada beberapa kelas yaitu : Restaurant, Menu, MenuCDLList, MenuStock, Appettizer, MainCourse, Dessert, Drinks, Iprepare, Iservefood, Koki, KokiShift, ShiftSCLList, ActivityLog, Customer, FiveSpicesQueue, Table, dan Pesanan.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276945" y="7375660"/>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305118" y="1576962"/>
            <a:ext cx="1255187" cy="1255187"/>
          </a:xfrm>
          <a:custGeom>
            <a:avLst/>
            <a:gdLst/>
            <a:ahLst/>
            <a:cxnLst/>
            <a:rect r="r" b="b" t="t" l="l"/>
            <a:pathLst>
              <a:path h="1255187" w="1255187">
                <a:moveTo>
                  <a:pt x="0" y="0"/>
                </a:moveTo>
                <a:lnTo>
                  <a:pt x="1255187" y="0"/>
                </a:lnTo>
                <a:lnTo>
                  <a:pt x="1255187" y="1255188"/>
                </a:lnTo>
                <a:lnTo>
                  <a:pt x="0" y="12551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731668">
            <a:off x="15564015" y="8865697"/>
            <a:ext cx="1278954" cy="426851"/>
          </a:xfrm>
          <a:custGeom>
            <a:avLst/>
            <a:gdLst/>
            <a:ahLst/>
            <a:cxnLst/>
            <a:rect r="r" b="b" t="t" l="l"/>
            <a:pathLst>
              <a:path h="426851" w="1278954">
                <a:moveTo>
                  <a:pt x="0" y="0"/>
                </a:moveTo>
                <a:lnTo>
                  <a:pt x="1278955" y="0"/>
                </a:lnTo>
                <a:lnTo>
                  <a:pt x="1278955" y="426851"/>
                </a:lnTo>
                <a:lnTo>
                  <a:pt x="0" y="4268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9609272">
            <a:off x="6311101" y="1539828"/>
            <a:ext cx="889508" cy="839914"/>
          </a:xfrm>
          <a:custGeom>
            <a:avLst/>
            <a:gdLst/>
            <a:ahLst/>
            <a:cxnLst/>
            <a:rect r="r" b="b" t="t" l="l"/>
            <a:pathLst>
              <a:path h="839914" w="889508">
                <a:moveTo>
                  <a:pt x="0" y="0"/>
                </a:moveTo>
                <a:lnTo>
                  <a:pt x="889509" y="0"/>
                </a:lnTo>
                <a:lnTo>
                  <a:pt x="889509" y="839914"/>
                </a:lnTo>
                <a:lnTo>
                  <a:pt x="0" y="839914"/>
                </a:lnTo>
                <a:lnTo>
                  <a:pt x="0" y="0"/>
                </a:lnTo>
                <a:close/>
              </a:path>
            </a:pathLst>
          </a:custGeom>
          <a:blipFill>
            <a:blip r:embed="rId8">
              <a:extLst>
                <a:ext uri="{96DAC541-7B7A-43D3-8B79-37D633B846F1}">
                  <asvg:svgBlip xmlns:asvg="http://schemas.microsoft.com/office/drawing/2016/SVG/main" r:embed="rId9"/>
                </a:ext>
              </a:extLst>
            </a:blip>
            <a:stretch>
              <a:fillRect l="-47490" t="-49951" r="0" b="0"/>
            </a:stretch>
          </a:blipFill>
        </p:spPr>
      </p:sp>
      <p:sp>
        <p:nvSpPr>
          <p:cNvPr name="TextBox 10" id="10"/>
          <p:cNvSpPr txBox="true"/>
          <p:nvPr/>
        </p:nvSpPr>
        <p:spPr>
          <a:xfrm rot="0">
            <a:off x="7345605" y="1816194"/>
            <a:ext cx="3596790" cy="1120730"/>
          </a:xfrm>
          <a:prstGeom prst="rect">
            <a:avLst/>
          </a:prstGeom>
        </p:spPr>
        <p:txBody>
          <a:bodyPr anchor="t" rtlCol="false" tIns="0" lIns="0" bIns="0" rIns="0">
            <a:spAutoFit/>
          </a:bodyPr>
          <a:lstStyle/>
          <a:p>
            <a:pPr algn="ctr">
              <a:lnSpc>
                <a:spcPts val="9100"/>
              </a:lnSpc>
              <a:spcBef>
                <a:spcPct val="0"/>
              </a:spcBef>
            </a:pPr>
            <a:r>
              <a:rPr lang="en-US" sz="6500">
                <a:solidFill>
                  <a:srgbClr val="FD967E"/>
                </a:solidFill>
                <a:latin typeface="Le Petit Cochon"/>
              </a:rPr>
              <a:t>ATTRIBUTE</a:t>
            </a:r>
          </a:p>
        </p:txBody>
      </p:sp>
      <p:sp>
        <p:nvSpPr>
          <p:cNvPr name="TextBox 11" id="11"/>
          <p:cNvSpPr txBox="true"/>
          <p:nvPr/>
        </p:nvSpPr>
        <p:spPr>
          <a:xfrm rot="0">
            <a:off x="3135946" y="3201573"/>
            <a:ext cx="12635749" cy="5692722"/>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514543"/>
                </a:solidFill>
                <a:latin typeface="Dreaming Outloud Sans"/>
              </a:rPr>
              <a:t>Restaurant : String location, String name, int year, String owner, double rating, String nomorMeja dan String status, Feedback feedbackStack</a:t>
            </a:r>
          </a:p>
          <a:p>
            <a:pPr algn="just">
              <a:lnSpc>
                <a:spcPts val="3779"/>
              </a:lnSpc>
            </a:pPr>
            <a:r>
              <a:rPr lang="en-US" sz="2700">
                <a:solidFill>
                  <a:srgbClr val="514543"/>
                </a:solidFill>
                <a:latin typeface="Dreaming Outloud Sans"/>
              </a:rPr>
              <a:t>-&gt; </a:t>
            </a:r>
            <a:r>
              <a:rPr lang="en-US" sz="2700">
                <a:solidFill>
                  <a:srgbClr val="514543"/>
                </a:solidFill>
                <a:latin typeface="Dreaming Outloud Sans"/>
              </a:rPr>
              <a:t>Feedback: Node top; (Inner Class Restaurant)</a:t>
            </a:r>
          </a:p>
          <a:p>
            <a:pPr algn="just">
              <a:lnSpc>
                <a:spcPts val="3779"/>
              </a:lnSpc>
            </a:pPr>
            <a:r>
              <a:rPr lang="en-US" sz="2700">
                <a:solidFill>
                  <a:srgbClr val="514543"/>
                </a:solidFill>
                <a:latin typeface="Dreaming Outloud Sans"/>
              </a:rPr>
              <a:t>-&gt; Node: String feedback, Node next; (Inner Class Feedback)</a:t>
            </a:r>
          </a:p>
          <a:p>
            <a:pPr algn="just" marL="582930" indent="-291465" lvl="1">
              <a:lnSpc>
                <a:spcPts val="3779"/>
              </a:lnSpc>
              <a:buFont typeface="Arial"/>
              <a:buChar char="•"/>
            </a:pPr>
            <a:r>
              <a:rPr lang="en-US" sz="2700">
                <a:solidFill>
                  <a:srgbClr val="514543"/>
                </a:solidFill>
                <a:latin typeface="Dreaming Outloud Sans"/>
              </a:rPr>
              <a:t>Menu : String nama, String harga, double rating, String type, String isFavorite;</a:t>
            </a:r>
          </a:p>
          <a:p>
            <a:pPr algn="just" marL="582930" indent="-291465" lvl="1">
              <a:lnSpc>
                <a:spcPts val="3779"/>
              </a:lnSpc>
              <a:buFont typeface="Arial"/>
              <a:buChar char="•"/>
            </a:pPr>
            <a:r>
              <a:rPr lang="en-US" sz="2700">
                <a:solidFill>
                  <a:srgbClr val="514543"/>
                </a:solidFill>
                <a:latin typeface="Dreaming Outloud Sans"/>
              </a:rPr>
              <a:t>MenuCDLList : MenuItem head, MenuItem current;</a:t>
            </a:r>
          </a:p>
          <a:p>
            <a:pPr algn="just">
              <a:lnSpc>
                <a:spcPts val="3779"/>
              </a:lnSpc>
            </a:pPr>
            <a:r>
              <a:rPr lang="en-US" sz="2700">
                <a:solidFill>
                  <a:srgbClr val="514543"/>
                </a:solidFill>
                <a:latin typeface="Dreaming Outloud Sans"/>
              </a:rPr>
              <a:t>-&gt; </a:t>
            </a:r>
            <a:r>
              <a:rPr lang="en-US" sz="2700">
                <a:solidFill>
                  <a:srgbClr val="514543"/>
                </a:solidFill>
                <a:latin typeface="Dreaming Outloud Sans"/>
              </a:rPr>
              <a:t>MenuItem : Menu menu, MenuItem next, MenuItem prev; (Inner Class MenuCDLList)</a:t>
            </a:r>
          </a:p>
          <a:p>
            <a:pPr algn="just" marL="582930" indent="-291465" lvl="1">
              <a:lnSpc>
                <a:spcPts val="3779"/>
              </a:lnSpc>
              <a:buFont typeface="Arial"/>
              <a:buChar char="•"/>
            </a:pPr>
            <a:r>
              <a:rPr lang="en-US" sz="2700">
                <a:solidFill>
                  <a:srgbClr val="514543"/>
                </a:solidFill>
                <a:latin typeface="Dreaming Outloud Sans"/>
              </a:rPr>
              <a:t>MenuStock : HashMap&lt;String, Integer&gt; stock, int currentStock;</a:t>
            </a:r>
          </a:p>
          <a:p>
            <a:pPr algn="just" marL="582930" indent="-291465" lvl="1">
              <a:lnSpc>
                <a:spcPts val="3779"/>
              </a:lnSpc>
              <a:buFont typeface="Arial"/>
              <a:buChar char="•"/>
            </a:pPr>
            <a:r>
              <a:rPr lang="en-US" sz="2700">
                <a:solidFill>
                  <a:srgbClr val="514543"/>
                </a:solidFill>
                <a:latin typeface="Dreaming Outloud Sans"/>
              </a:rPr>
              <a:t>Koki : String name, String position, String speciality, boolean isCertified, int experience, MenuStock menuStock;</a:t>
            </a:r>
          </a:p>
          <a:p>
            <a:pPr algn="just">
              <a:lnSpc>
                <a:spcPts val="3779"/>
              </a:lnSpc>
            </a:pPr>
            <a:r>
              <a:rPr lang="en-US" sz="2700">
                <a:solidFill>
                  <a:srgbClr val="514543"/>
                </a:solidFill>
                <a:latin typeface="Dreaming Outloud Sans"/>
              </a:rPr>
              <a:t>-&gt; Private static Koki head, Koki next (Inner Class Koki) </a:t>
            </a:r>
          </a:p>
          <a:p>
            <a:pPr algn="just">
              <a:lnSpc>
                <a:spcPts val="377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763274" y="101627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483123" y="7567267"/>
            <a:ext cx="3023646" cy="3406925"/>
          </a:xfrm>
          <a:custGeom>
            <a:avLst/>
            <a:gdLst/>
            <a:ahLst/>
            <a:cxnLst/>
            <a:rect r="r" b="b" t="t" l="l"/>
            <a:pathLst>
              <a:path h="3406925" w="3023646">
                <a:moveTo>
                  <a:pt x="3023646" y="0"/>
                </a:moveTo>
                <a:lnTo>
                  <a:pt x="0" y="0"/>
                </a:lnTo>
                <a:lnTo>
                  <a:pt x="0" y="3406925"/>
                </a:lnTo>
                <a:lnTo>
                  <a:pt x="3023646" y="3406925"/>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731668">
            <a:off x="15564015" y="8865697"/>
            <a:ext cx="1278954" cy="426851"/>
          </a:xfrm>
          <a:custGeom>
            <a:avLst/>
            <a:gdLst/>
            <a:ahLst/>
            <a:cxnLst/>
            <a:rect r="r" b="b" t="t" l="l"/>
            <a:pathLst>
              <a:path h="426851" w="1278954">
                <a:moveTo>
                  <a:pt x="0" y="0"/>
                </a:moveTo>
                <a:lnTo>
                  <a:pt x="1278955" y="0"/>
                </a:lnTo>
                <a:lnTo>
                  <a:pt x="1278955" y="426851"/>
                </a:lnTo>
                <a:lnTo>
                  <a:pt x="0" y="42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9609272">
            <a:off x="6339941" y="1348334"/>
            <a:ext cx="889508" cy="839914"/>
          </a:xfrm>
          <a:custGeom>
            <a:avLst/>
            <a:gdLst/>
            <a:ahLst/>
            <a:cxnLst/>
            <a:rect r="r" b="b" t="t" l="l"/>
            <a:pathLst>
              <a:path h="839914" w="889508">
                <a:moveTo>
                  <a:pt x="0" y="0"/>
                </a:moveTo>
                <a:lnTo>
                  <a:pt x="889508" y="0"/>
                </a:lnTo>
                <a:lnTo>
                  <a:pt x="889508" y="839914"/>
                </a:lnTo>
                <a:lnTo>
                  <a:pt x="0" y="839914"/>
                </a:lnTo>
                <a:lnTo>
                  <a:pt x="0" y="0"/>
                </a:lnTo>
                <a:close/>
              </a:path>
            </a:pathLst>
          </a:custGeom>
          <a:blipFill>
            <a:blip r:embed="rId6">
              <a:extLst>
                <a:ext uri="{96DAC541-7B7A-43D3-8B79-37D633B846F1}">
                  <asvg:svgBlip xmlns:asvg="http://schemas.microsoft.com/office/drawing/2016/SVG/main" r:embed="rId7"/>
                </a:ext>
              </a:extLst>
            </a:blip>
            <a:stretch>
              <a:fillRect l="-47490" t="-49951" r="0" b="0"/>
            </a:stretch>
          </a:blipFill>
        </p:spPr>
      </p:sp>
      <p:sp>
        <p:nvSpPr>
          <p:cNvPr name="TextBox 9" id="9"/>
          <p:cNvSpPr txBox="true"/>
          <p:nvPr/>
        </p:nvSpPr>
        <p:spPr>
          <a:xfrm rot="0">
            <a:off x="7345605" y="1634941"/>
            <a:ext cx="3596790" cy="1120731"/>
          </a:xfrm>
          <a:prstGeom prst="rect">
            <a:avLst/>
          </a:prstGeom>
        </p:spPr>
        <p:txBody>
          <a:bodyPr anchor="t" rtlCol="false" tIns="0" lIns="0" bIns="0" rIns="0">
            <a:spAutoFit/>
          </a:bodyPr>
          <a:lstStyle/>
          <a:p>
            <a:pPr algn="ctr">
              <a:lnSpc>
                <a:spcPts val="9100"/>
              </a:lnSpc>
              <a:spcBef>
                <a:spcPct val="0"/>
              </a:spcBef>
            </a:pPr>
            <a:r>
              <a:rPr lang="en-US" sz="6500">
                <a:solidFill>
                  <a:srgbClr val="DCCAEC"/>
                </a:solidFill>
                <a:latin typeface="Le Petit Cochon"/>
              </a:rPr>
              <a:t>ATTRIBUTE</a:t>
            </a:r>
          </a:p>
        </p:txBody>
      </p:sp>
      <p:sp>
        <p:nvSpPr>
          <p:cNvPr name="TextBox 10" id="10"/>
          <p:cNvSpPr txBox="true"/>
          <p:nvPr/>
        </p:nvSpPr>
        <p:spPr>
          <a:xfrm rot="0">
            <a:off x="2636970" y="2458164"/>
            <a:ext cx="13014060" cy="6168862"/>
          </a:xfrm>
          <a:prstGeom prst="rect">
            <a:avLst/>
          </a:prstGeom>
        </p:spPr>
        <p:txBody>
          <a:bodyPr anchor="t" rtlCol="false" tIns="0" lIns="0" bIns="0" rIns="0">
            <a:spAutoFit/>
          </a:bodyPr>
          <a:lstStyle/>
          <a:p>
            <a:pPr algn="just">
              <a:lnSpc>
                <a:spcPts val="3779"/>
              </a:lnSpc>
            </a:pPr>
          </a:p>
          <a:p>
            <a:pPr algn="just" marL="582930" indent="-291465" lvl="1">
              <a:lnSpc>
                <a:spcPts val="3779"/>
              </a:lnSpc>
              <a:buFont typeface="Arial"/>
              <a:buChar char="•"/>
            </a:pPr>
            <a:r>
              <a:rPr lang="en-US" sz="2700">
                <a:solidFill>
                  <a:srgbClr val="514543"/>
                </a:solidFill>
                <a:latin typeface="Dreaming Outloud Sans"/>
              </a:rPr>
              <a:t>KokiShift : String name, String position, String speciality, int experience, boolean isCertified, MenuStock menuStock, String shiftWaktu;</a:t>
            </a:r>
          </a:p>
          <a:p>
            <a:pPr algn="just" marL="582930" indent="-291465" lvl="1">
              <a:lnSpc>
                <a:spcPts val="3779"/>
              </a:lnSpc>
              <a:buFont typeface="Arial"/>
              <a:buChar char="•"/>
            </a:pPr>
            <a:r>
              <a:rPr lang="en-US" sz="2700">
                <a:solidFill>
                  <a:srgbClr val="514543"/>
                </a:solidFill>
                <a:latin typeface="Dreaming Outloud Sans"/>
              </a:rPr>
              <a:t>ShiftSCLList : Node current, Node head, int size;</a:t>
            </a:r>
          </a:p>
          <a:p>
            <a:pPr algn="just">
              <a:lnSpc>
                <a:spcPts val="3779"/>
              </a:lnSpc>
            </a:pPr>
            <a:r>
              <a:rPr lang="en-US" sz="2700">
                <a:solidFill>
                  <a:srgbClr val="514543"/>
                </a:solidFill>
                <a:latin typeface="Dreaming Outloud Sans"/>
              </a:rPr>
              <a:t>-&gt; </a:t>
            </a:r>
            <a:r>
              <a:rPr lang="en-US" sz="2700">
                <a:solidFill>
                  <a:srgbClr val="514543"/>
                </a:solidFill>
                <a:latin typeface="Dreaming Outloud Sans"/>
              </a:rPr>
              <a:t>Node : ShiftKoki data, Node next; (Inner Class ShiftSCLList)</a:t>
            </a:r>
          </a:p>
          <a:p>
            <a:pPr algn="just" marL="582930" indent="-291465" lvl="1">
              <a:lnSpc>
                <a:spcPts val="3779"/>
              </a:lnSpc>
              <a:buFont typeface="Arial"/>
              <a:buChar char="•"/>
            </a:pPr>
            <a:r>
              <a:rPr lang="en-US" sz="2700">
                <a:solidFill>
                  <a:srgbClr val="514543"/>
                </a:solidFill>
                <a:latin typeface="Dreaming Outloud Sans"/>
              </a:rPr>
              <a:t>ActivityLog : int day, int customers, double revenue, LogNode next, LogNode prev; </a:t>
            </a:r>
          </a:p>
          <a:p>
            <a:pPr algn="just">
              <a:lnSpc>
                <a:spcPts val="3779"/>
              </a:lnSpc>
            </a:pPr>
            <a:r>
              <a:rPr lang="en-US" sz="2700">
                <a:solidFill>
                  <a:srgbClr val="514543"/>
                </a:solidFill>
                <a:latin typeface="Dreaming Outloud Sans"/>
              </a:rPr>
              <a:t>-&gt; </a:t>
            </a:r>
            <a:r>
              <a:rPr lang="en-US" sz="2700">
                <a:solidFill>
                  <a:srgbClr val="514543"/>
                </a:solidFill>
                <a:latin typeface="Dreaming Outloud Sans"/>
              </a:rPr>
              <a:t>LogNode : LogNode head, LogNode tail, LogNode current; (Inner Class ActivityLog)</a:t>
            </a:r>
          </a:p>
          <a:p>
            <a:pPr algn="just" marL="582930" indent="-291465" lvl="1">
              <a:lnSpc>
                <a:spcPts val="3779"/>
              </a:lnSpc>
              <a:buFont typeface="Arial"/>
              <a:buChar char="•"/>
            </a:pPr>
            <a:r>
              <a:rPr lang="en-US" sz="2700">
                <a:solidFill>
                  <a:srgbClr val="514543"/>
                </a:solidFill>
                <a:latin typeface="Dreaming Outloud Sans"/>
              </a:rPr>
              <a:t>Customer : String nameCust, int nomorAntrian, boolean isVip;</a:t>
            </a:r>
          </a:p>
          <a:p>
            <a:pPr algn="just" marL="582930" indent="-291465" lvl="1">
              <a:lnSpc>
                <a:spcPts val="3779"/>
              </a:lnSpc>
              <a:buFont typeface="Arial"/>
              <a:buChar char="•"/>
            </a:pPr>
            <a:r>
              <a:rPr lang="en-US" sz="2700">
                <a:solidFill>
                  <a:srgbClr val="514543"/>
                </a:solidFill>
                <a:latin typeface="Dreaming Outloud Sans"/>
              </a:rPr>
              <a:t>FiveSpicesQueue : Node front, Node rear</a:t>
            </a:r>
          </a:p>
          <a:p>
            <a:pPr algn="just">
              <a:lnSpc>
                <a:spcPts val="3779"/>
              </a:lnSpc>
            </a:pPr>
            <a:r>
              <a:rPr lang="en-US" sz="2700">
                <a:solidFill>
                  <a:srgbClr val="514543"/>
                </a:solidFill>
                <a:latin typeface="Dreaming Outloud Sans"/>
              </a:rPr>
              <a:t>-&gt; </a:t>
            </a:r>
            <a:r>
              <a:rPr lang="en-US" sz="2700">
                <a:solidFill>
                  <a:srgbClr val="514543"/>
                </a:solidFill>
                <a:latin typeface="Dreaming Outloud Sans"/>
              </a:rPr>
              <a:t>Node : Customer customer, Node next; (Inner Class FiveSpicesQueue)</a:t>
            </a:r>
          </a:p>
          <a:p>
            <a:pPr algn="just" marL="582930" indent="-291465" lvl="1">
              <a:lnSpc>
                <a:spcPts val="3779"/>
              </a:lnSpc>
              <a:buFont typeface="Arial"/>
              <a:buChar char="•"/>
            </a:pPr>
            <a:r>
              <a:rPr lang="en-US" sz="2700">
                <a:solidFill>
                  <a:srgbClr val="514543"/>
                </a:solidFill>
                <a:latin typeface="Dreaming Outloud Sans"/>
              </a:rPr>
              <a:t>Table : String nomorMeja, String status, ArrayList&lt;Table&gt; tables,Queue&lt;String&gt; antrian, int nomorAntrian</a:t>
            </a:r>
          </a:p>
          <a:p>
            <a:pPr algn="just" marL="582930" indent="-291465" lvl="1">
              <a:lnSpc>
                <a:spcPts val="3779"/>
              </a:lnSpc>
              <a:spcBef>
                <a:spcPct val="0"/>
              </a:spcBef>
              <a:buFont typeface="Arial"/>
              <a:buChar char="•"/>
            </a:pPr>
            <a:r>
              <a:rPr lang="en-US" sz="2700">
                <a:solidFill>
                  <a:srgbClr val="514543"/>
                </a:solidFill>
                <a:latin typeface="Dreaming Outloud Sans"/>
              </a:rPr>
              <a:t>Pesanan : String nama, double harga, int jumlah;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CCAEC"/>
        </a:solidFill>
      </p:bgPr>
    </p:bg>
    <p:spTree>
      <p:nvGrpSpPr>
        <p:cNvPr id="1" name=""/>
        <p:cNvGrpSpPr/>
        <p:nvPr/>
      </p:nvGrpSpPr>
      <p:grpSpPr>
        <a:xfrm>
          <a:off x="0" y="0"/>
          <a:ext cx="0" cy="0"/>
          <a:chOff x="0" y="0"/>
          <a:chExt cx="0" cy="0"/>
        </a:xfrm>
      </p:grpSpPr>
      <p:grpSp>
        <p:nvGrpSpPr>
          <p:cNvPr name="Group 2" id="2"/>
          <p:cNvGrpSpPr/>
          <p:nvPr/>
        </p:nvGrpSpPr>
        <p:grpSpPr>
          <a:xfrm rot="0">
            <a:off x="1846799" y="100384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722711" y="8637373"/>
            <a:ext cx="3023646" cy="3406925"/>
          </a:xfrm>
          <a:custGeom>
            <a:avLst/>
            <a:gdLst/>
            <a:ahLst/>
            <a:cxnLst/>
            <a:rect r="r" b="b" t="t" l="l"/>
            <a:pathLst>
              <a:path h="3406925" w="3023646">
                <a:moveTo>
                  <a:pt x="3023646" y="0"/>
                </a:moveTo>
                <a:lnTo>
                  <a:pt x="0" y="0"/>
                </a:lnTo>
                <a:lnTo>
                  <a:pt x="0" y="3406924"/>
                </a:lnTo>
                <a:lnTo>
                  <a:pt x="3023646" y="3406924"/>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731668">
            <a:off x="15564015" y="8865697"/>
            <a:ext cx="1278954" cy="426851"/>
          </a:xfrm>
          <a:custGeom>
            <a:avLst/>
            <a:gdLst/>
            <a:ahLst/>
            <a:cxnLst/>
            <a:rect r="r" b="b" t="t" l="l"/>
            <a:pathLst>
              <a:path h="426851" w="1278954">
                <a:moveTo>
                  <a:pt x="0" y="0"/>
                </a:moveTo>
                <a:lnTo>
                  <a:pt x="1278955" y="0"/>
                </a:lnTo>
                <a:lnTo>
                  <a:pt x="1278955" y="426851"/>
                </a:lnTo>
                <a:lnTo>
                  <a:pt x="0" y="42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523987" y="2778315"/>
            <a:ext cx="6846618" cy="5805223"/>
          </a:xfrm>
          <a:custGeom>
            <a:avLst/>
            <a:gdLst/>
            <a:ahLst/>
            <a:cxnLst/>
            <a:rect r="r" b="b" t="t" l="l"/>
            <a:pathLst>
              <a:path h="5805223" w="6846618">
                <a:moveTo>
                  <a:pt x="0" y="0"/>
                </a:moveTo>
                <a:lnTo>
                  <a:pt x="6846618" y="0"/>
                </a:lnTo>
                <a:lnTo>
                  <a:pt x="6846618" y="5805223"/>
                </a:lnTo>
                <a:lnTo>
                  <a:pt x="0" y="5805223"/>
                </a:lnTo>
                <a:lnTo>
                  <a:pt x="0" y="0"/>
                </a:lnTo>
                <a:close/>
              </a:path>
            </a:pathLst>
          </a:custGeom>
          <a:blipFill>
            <a:blip r:embed="rId6"/>
            <a:stretch>
              <a:fillRect l="0" t="0" r="0" b="0"/>
            </a:stretch>
          </a:blipFill>
        </p:spPr>
      </p:sp>
      <p:sp>
        <p:nvSpPr>
          <p:cNvPr name="Freeform 9" id="9"/>
          <p:cNvSpPr/>
          <p:nvPr/>
        </p:nvSpPr>
        <p:spPr>
          <a:xfrm flipH="false" flipV="false" rot="0">
            <a:off x="9994934" y="4611624"/>
            <a:ext cx="6871626" cy="3154817"/>
          </a:xfrm>
          <a:custGeom>
            <a:avLst/>
            <a:gdLst/>
            <a:ahLst/>
            <a:cxnLst/>
            <a:rect r="r" b="b" t="t" l="l"/>
            <a:pathLst>
              <a:path h="3154817" w="6871626">
                <a:moveTo>
                  <a:pt x="0" y="0"/>
                </a:moveTo>
                <a:lnTo>
                  <a:pt x="6871625" y="0"/>
                </a:lnTo>
                <a:lnTo>
                  <a:pt x="6871625" y="3154816"/>
                </a:lnTo>
                <a:lnTo>
                  <a:pt x="0" y="3154816"/>
                </a:lnTo>
                <a:lnTo>
                  <a:pt x="0" y="0"/>
                </a:lnTo>
                <a:close/>
              </a:path>
            </a:pathLst>
          </a:custGeom>
          <a:blipFill>
            <a:blip r:embed="rId7"/>
            <a:stretch>
              <a:fillRect l="0" t="-2643" r="0" b="0"/>
            </a:stretch>
          </a:blipFill>
        </p:spPr>
      </p:sp>
      <p:sp>
        <p:nvSpPr>
          <p:cNvPr name="TextBox 10" id="10"/>
          <p:cNvSpPr txBox="true"/>
          <p:nvPr/>
        </p:nvSpPr>
        <p:spPr>
          <a:xfrm rot="0">
            <a:off x="6013263" y="1443612"/>
            <a:ext cx="6714684" cy="1087667"/>
          </a:xfrm>
          <a:prstGeom prst="rect">
            <a:avLst/>
          </a:prstGeom>
        </p:spPr>
        <p:txBody>
          <a:bodyPr anchor="t" rtlCol="false" tIns="0" lIns="0" bIns="0" rIns="0">
            <a:spAutoFit/>
          </a:bodyPr>
          <a:lstStyle/>
          <a:p>
            <a:pPr algn="ctr">
              <a:lnSpc>
                <a:spcPts val="8819"/>
              </a:lnSpc>
              <a:spcBef>
                <a:spcPct val="0"/>
              </a:spcBef>
            </a:pPr>
            <a:r>
              <a:rPr lang="en-US" sz="6300">
                <a:solidFill>
                  <a:srgbClr val="FD967E"/>
                </a:solidFill>
                <a:latin typeface="Le Petit Cochon"/>
              </a:rPr>
              <a:t>CONSTRUCTOR TABLE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ED7FE"/>
        </a:solidFill>
      </p:bgPr>
    </p:bg>
    <p:spTree>
      <p:nvGrpSpPr>
        <p:cNvPr id="1" name=""/>
        <p:cNvGrpSpPr/>
        <p:nvPr/>
      </p:nvGrpSpPr>
      <p:grpSpPr>
        <a:xfrm>
          <a:off x="0" y="0"/>
          <a:ext cx="0" cy="0"/>
          <a:chOff x="0" y="0"/>
          <a:chExt cx="0" cy="0"/>
        </a:xfrm>
      </p:grpSpPr>
      <p:grpSp>
        <p:nvGrpSpPr>
          <p:cNvPr name="Group 2" id="2"/>
          <p:cNvGrpSpPr/>
          <p:nvPr/>
        </p:nvGrpSpPr>
        <p:grpSpPr>
          <a:xfrm rot="0">
            <a:off x="1846799" y="1003841"/>
            <a:ext cx="14761452" cy="8254459"/>
            <a:chOff x="0" y="0"/>
            <a:chExt cx="3902883" cy="2182454"/>
          </a:xfrm>
        </p:grpSpPr>
        <p:sp>
          <p:nvSpPr>
            <p:cNvPr name="Freeform 3" id="3"/>
            <p:cNvSpPr/>
            <p:nvPr/>
          </p:nvSpPr>
          <p:spPr>
            <a:xfrm flipH="false" flipV="false" rot="0">
              <a:off x="0" y="0"/>
              <a:ext cx="3902883" cy="2182454"/>
            </a:xfrm>
            <a:custGeom>
              <a:avLst/>
              <a:gdLst/>
              <a:ahLst/>
              <a:cxnLst/>
              <a:rect r="r" b="b" t="t" l="l"/>
              <a:pathLst>
                <a:path h="2182454" w="3902883">
                  <a:moveTo>
                    <a:pt x="19405" y="0"/>
                  </a:moveTo>
                  <a:lnTo>
                    <a:pt x="3883477" y="0"/>
                  </a:lnTo>
                  <a:cubicBezTo>
                    <a:pt x="3888624" y="0"/>
                    <a:pt x="3893560" y="2044"/>
                    <a:pt x="3897199" y="5684"/>
                  </a:cubicBezTo>
                  <a:cubicBezTo>
                    <a:pt x="3900838" y="9323"/>
                    <a:pt x="3902883" y="14259"/>
                    <a:pt x="3902883" y="19405"/>
                  </a:cubicBezTo>
                  <a:lnTo>
                    <a:pt x="3902883" y="2163048"/>
                  </a:lnTo>
                  <a:cubicBezTo>
                    <a:pt x="3902883" y="2168195"/>
                    <a:pt x="3900838" y="2173131"/>
                    <a:pt x="3897199" y="2176770"/>
                  </a:cubicBezTo>
                  <a:cubicBezTo>
                    <a:pt x="3893560" y="2180409"/>
                    <a:pt x="3888624" y="2182454"/>
                    <a:pt x="3883477" y="2182454"/>
                  </a:cubicBezTo>
                  <a:lnTo>
                    <a:pt x="19405" y="2182454"/>
                  </a:lnTo>
                  <a:cubicBezTo>
                    <a:pt x="14259" y="2182454"/>
                    <a:pt x="9323" y="2180409"/>
                    <a:pt x="5684" y="2176770"/>
                  </a:cubicBezTo>
                  <a:cubicBezTo>
                    <a:pt x="2044" y="2173131"/>
                    <a:pt x="0" y="2168195"/>
                    <a:pt x="0" y="2163048"/>
                  </a:cubicBezTo>
                  <a:lnTo>
                    <a:pt x="0" y="19405"/>
                  </a:lnTo>
                  <a:cubicBezTo>
                    <a:pt x="0" y="14259"/>
                    <a:pt x="2044" y="9323"/>
                    <a:pt x="5684" y="5684"/>
                  </a:cubicBezTo>
                  <a:cubicBezTo>
                    <a:pt x="9323" y="2044"/>
                    <a:pt x="14259" y="0"/>
                    <a:pt x="19405" y="0"/>
                  </a:cubicBezTo>
                  <a:close/>
                </a:path>
              </a:pathLst>
            </a:custGeom>
            <a:solidFill>
              <a:srgbClr val="FFFFFF"/>
            </a:solidFill>
          </p:spPr>
        </p:sp>
        <p:sp>
          <p:nvSpPr>
            <p:cNvPr name="TextBox 4" id="4"/>
            <p:cNvSpPr txBox="true"/>
            <p:nvPr/>
          </p:nvSpPr>
          <p:spPr>
            <a:xfrm>
              <a:off x="0" y="-28575"/>
              <a:ext cx="3902883" cy="2211029"/>
            </a:xfrm>
            <a:prstGeom prst="rect">
              <a:avLst/>
            </a:prstGeom>
          </p:spPr>
          <p:txBody>
            <a:bodyPr anchor="ctr" rtlCol="false" tIns="50800" lIns="50800" bIns="50800" rIns="50800"/>
            <a:lstStyle/>
            <a:p>
              <a:pPr algn="ctr">
                <a:lnSpc>
                  <a:spcPts val="1960"/>
                </a:lnSpc>
                <a:spcBef>
                  <a:spcPct val="0"/>
                </a:spcBef>
              </a:pPr>
            </a:p>
          </p:txBody>
        </p:sp>
      </p:grpSp>
      <p:sp>
        <p:nvSpPr>
          <p:cNvPr name="Freeform 5" id="5"/>
          <p:cNvSpPr/>
          <p:nvPr/>
        </p:nvSpPr>
        <p:spPr>
          <a:xfrm flipH="false" flipV="false" rot="0">
            <a:off x="15382450" y="-95273"/>
            <a:ext cx="2968218" cy="3344471"/>
          </a:xfrm>
          <a:custGeom>
            <a:avLst/>
            <a:gdLst/>
            <a:ahLst/>
            <a:cxnLst/>
            <a:rect r="r" b="b" t="t" l="l"/>
            <a:pathLst>
              <a:path h="3344471" w="2968218">
                <a:moveTo>
                  <a:pt x="0" y="0"/>
                </a:moveTo>
                <a:lnTo>
                  <a:pt x="2968219" y="0"/>
                </a:lnTo>
                <a:lnTo>
                  <a:pt x="2968219" y="3344471"/>
                </a:lnTo>
                <a:lnTo>
                  <a:pt x="0" y="3344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722711" y="8637373"/>
            <a:ext cx="3023646" cy="3406925"/>
          </a:xfrm>
          <a:custGeom>
            <a:avLst/>
            <a:gdLst/>
            <a:ahLst/>
            <a:cxnLst/>
            <a:rect r="r" b="b" t="t" l="l"/>
            <a:pathLst>
              <a:path h="3406925" w="3023646">
                <a:moveTo>
                  <a:pt x="3023646" y="0"/>
                </a:moveTo>
                <a:lnTo>
                  <a:pt x="0" y="0"/>
                </a:lnTo>
                <a:lnTo>
                  <a:pt x="0" y="3406924"/>
                </a:lnTo>
                <a:lnTo>
                  <a:pt x="3023646" y="3406924"/>
                </a:lnTo>
                <a:lnTo>
                  <a:pt x="302364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731668">
            <a:off x="15564015" y="8865697"/>
            <a:ext cx="1278954" cy="426851"/>
          </a:xfrm>
          <a:custGeom>
            <a:avLst/>
            <a:gdLst/>
            <a:ahLst/>
            <a:cxnLst/>
            <a:rect r="r" b="b" t="t" l="l"/>
            <a:pathLst>
              <a:path h="426851" w="1278954">
                <a:moveTo>
                  <a:pt x="0" y="0"/>
                </a:moveTo>
                <a:lnTo>
                  <a:pt x="1278955" y="0"/>
                </a:lnTo>
                <a:lnTo>
                  <a:pt x="1278955" y="426851"/>
                </a:lnTo>
                <a:lnTo>
                  <a:pt x="0" y="426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773181" y="2796389"/>
            <a:ext cx="6908689" cy="5787148"/>
          </a:xfrm>
          <a:custGeom>
            <a:avLst/>
            <a:gdLst/>
            <a:ahLst/>
            <a:cxnLst/>
            <a:rect r="r" b="b" t="t" l="l"/>
            <a:pathLst>
              <a:path h="5787148" w="6908689">
                <a:moveTo>
                  <a:pt x="0" y="0"/>
                </a:moveTo>
                <a:lnTo>
                  <a:pt x="6908689" y="0"/>
                </a:lnTo>
                <a:lnTo>
                  <a:pt x="6908689" y="5787149"/>
                </a:lnTo>
                <a:lnTo>
                  <a:pt x="0" y="5787149"/>
                </a:lnTo>
                <a:lnTo>
                  <a:pt x="0" y="0"/>
                </a:lnTo>
                <a:close/>
              </a:path>
            </a:pathLst>
          </a:custGeom>
          <a:blipFill>
            <a:blip r:embed="rId6"/>
            <a:stretch>
              <a:fillRect l="0" t="0" r="0" b="0"/>
            </a:stretch>
          </a:blipFill>
        </p:spPr>
      </p:sp>
      <p:sp>
        <p:nvSpPr>
          <p:cNvPr name="TextBox 9" id="9"/>
          <p:cNvSpPr txBox="true"/>
          <p:nvPr/>
        </p:nvSpPr>
        <p:spPr>
          <a:xfrm rot="0">
            <a:off x="6013263" y="1443612"/>
            <a:ext cx="6714684" cy="1087667"/>
          </a:xfrm>
          <a:prstGeom prst="rect">
            <a:avLst/>
          </a:prstGeom>
        </p:spPr>
        <p:txBody>
          <a:bodyPr anchor="t" rtlCol="false" tIns="0" lIns="0" bIns="0" rIns="0">
            <a:spAutoFit/>
          </a:bodyPr>
          <a:lstStyle/>
          <a:p>
            <a:pPr algn="ctr">
              <a:lnSpc>
                <a:spcPts val="8819"/>
              </a:lnSpc>
              <a:spcBef>
                <a:spcPct val="0"/>
              </a:spcBef>
            </a:pPr>
            <a:r>
              <a:rPr lang="en-US" sz="6300">
                <a:solidFill>
                  <a:srgbClr val="A1BD99"/>
                </a:solidFill>
                <a:latin typeface="Le Petit Cochon"/>
              </a:rPr>
              <a:t>CONSTRUCTOR TABLE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DAGGll97RcQ</dc:identifier>
  <dcterms:modified xsi:type="dcterms:W3CDTF">2011-08-01T06:04:30Z</dcterms:modified>
  <cp:revision>1</cp:revision>
  <dc:title>C_IS202_Theory_FullName_StudentID</dc:title>
</cp:coreProperties>
</file>